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</p:sldMasterIdLst>
  <p:notesMasterIdLst>
    <p:notesMasterId r:id="rId34"/>
  </p:notesMasterIdLst>
  <p:sldIdLst>
    <p:sldId id="256" r:id="rId17"/>
    <p:sldId id="258" r:id="rId18"/>
    <p:sldId id="257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2" r:id="rId32"/>
    <p:sldId id="273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5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A2DDC-3AF5-40B8-AE1F-202D6BBA63CB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886B7-68CE-408D-A527-8D6C39351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736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3EF358-B09A-4625-96D9-6D00A7FAE75B}" type="slidenum">
              <a:rPr lang="ru-RU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665898-4939-4FE2-8077-2A35D85770AE}" type="slidenum">
              <a:rPr lang="ru-RU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B688DD-CBD6-45EB-9DBF-73CC33FB22DF}" type="slidenum">
              <a:rPr lang="ru-RU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BEFF10-B946-4F2E-B6FD-13A7A0A4EFFA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54BB05-64DA-4604-9EBB-B3810C59B3EC}" type="slidenum">
              <a:rPr lang="ru-RU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0368E9-598A-4995-9912-D989EB6AA09C}" type="slidenum">
              <a:rPr lang="ru-RU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25E0A9-4773-4B79-9B9F-6828104B1BAA}" type="slidenum">
              <a:rPr lang="ru-RU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710D33-FC95-49E8-B82E-392971EA50ED}" type="slidenum">
              <a:rPr lang="ru-RU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F1C544-8779-4120-8B1D-7DA336A05F40}" type="slidenum">
              <a:rPr lang="ru-RU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0038E9-F922-42D5-9032-EFAF74721CE6}" type="slidenum">
              <a:rPr lang="ru-RU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A732C0-2ED1-4507-9E26-0D3CD3AE0D7B}" type="slidenum">
              <a:rPr lang="ru-RU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E9762E-445C-423C-8D97-A33C57185810}" type="slidenum">
              <a:rPr lang="ru-RU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108C25-52BC-435D-925D-A3699DFF713F}" type="slidenum">
              <a:rPr lang="ru-RU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267BBA-EF07-4096-AB23-B3B0869574C3}" type="slidenum">
              <a:rPr lang="ru-RU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2E0212-4712-4D54-99F4-9016A65A7888}" type="slidenum">
              <a:rPr lang="ru-RU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FCE191-D917-4BE4-BDF3-AF6EBD07AB69}" type="slidenum">
              <a:rPr lang="ru-RU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734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145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205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832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98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1857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166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212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4254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948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7948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8137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6807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5655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7351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836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1250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3000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45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17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7002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5039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0457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5041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2742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6736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5404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6021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0211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8115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9028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1002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4377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0182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6085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0052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0507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0900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0524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6662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881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3915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7687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8845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7459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073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32158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5602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7638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3275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3028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299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4087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8860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9212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340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4341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621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0018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558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707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381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4718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321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735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59691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68287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63942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42435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0678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48644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91446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24318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68539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9598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03661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56112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37810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93373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04907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5370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5402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71915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19962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5346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28872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6582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14417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70200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3400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94320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356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96766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27417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35094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1290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29501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5202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47569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62118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15155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01440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10195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6892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96842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48138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79063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3610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3045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43516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74310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3212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44307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15645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74659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86936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31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4846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96844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830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68531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44536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77566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51160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38340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49989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62268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06110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4675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31586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9679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77907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44663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0097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41795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92551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77305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32325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56721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801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44910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22810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18174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86501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776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74648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85782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20371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25495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5869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4152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48898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40350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14934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AA0A7A-81F7-472F-A6A4-7ADA7B0D230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8AEE0-152D-4FB7-86F5-79627DA269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49773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13109-BB2B-4EFD-AA5C-219528D7336A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00C7F-9C93-43C1-AC1F-8A0E2A0DB1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53020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9C107-E811-444D-A353-4ACF26792CD6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7E4BA-C254-4EF6-8B3F-73C1CBE203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11297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CD7AA-0C6D-4912-80B4-EC94C7C2CBCB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751E0-CC79-44D2-BBB1-E695E85479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62909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B3E38-B0FC-436E-9776-85FD48971867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6418E-3D9E-44CD-8C82-C4EB554A6F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81310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64752-5C90-4CC6-9009-490283B4476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74A4A-A818-4EBE-B3C8-CF0F02164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85568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8A2FF-4DDA-4CF4-BA10-CC80B41B65F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B9E3B-0D9E-4073-85A6-415F2CAD7F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09398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3C5F0-6E94-4C19-A4B7-84FE5B7120D9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CCE3A4-AC0F-4B51-A988-F16D6D6F1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3058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536F3-C520-4824-A354-907996E3ED23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DD593-923B-4AE8-8538-663C77C99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89064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D11367-54F4-477B-89F1-E15DFCDC41D1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E8649-6A4E-460A-A82B-4CF8F0A7CF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04412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5F1B84-9108-48FF-B4F9-0C4997DAAD7F}" type="datetimeFigureOut">
              <a:rPr lang="ru-RU" smtClean="0">
                <a:solidFill>
                  <a:srgbClr val="DFDCB7"/>
                </a:solidFill>
              </a:rPr>
              <a:pPr>
                <a:defRPr/>
              </a:pPr>
              <a:t>04.10.2016</a:t>
            </a:fld>
            <a:endParaRPr lang="ru-RU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06B92-75B5-4777-9AF8-367CF65B0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198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715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39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071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95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72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845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723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182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14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44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61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189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184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24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DAB81D-9207-46E8-994B-C0E17F2CC1E6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58677-350B-496D-A892-342640C19234}" type="datetimeFigureOut">
              <a:rPr lang="ru-RU" smtClean="0">
                <a:solidFill>
                  <a:srgbClr val="DFDCB7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04.10.2016</a:t>
            </a:fld>
            <a:endParaRPr lang="ru-RU">
              <a:solidFill>
                <a:srgbClr val="DFDCB7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374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4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5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6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9832" y="4293096"/>
            <a:ext cx="5637010" cy="1425544"/>
          </a:xfrm>
        </p:spPr>
        <p:txBody>
          <a:bodyPr/>
          <a:lstStyle/>
          <a:p>
            <a:pPr algn="r"/>
            <a:r>
              <a:rPr lang="ru-RU" dirty="0" smtClean="0"/>
              <a:t>Подготовила: учитель математики</a:t>
            </a:r>
          </a:p>
          <a:p>
            <a:pPr algn="r"/>
            <a:r>
              <a:rPr lang="ru-RU" dirty="0" smtClean="0"/>
              <a:t> МБОУ Дмитриевская СОШ</a:t>
            </a:r>
          </a:p>
          <a:p>
            <a:pPr algn="r"/>
            <a:r>
              <a:rPr lang="ru-RU" dirty="0" smtClean="0"/>
              <a:t>Мельниченко Н.Н.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620688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Область значения функции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32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u="sng" dirty="0" smtClean="0"/>
              <a:t>Область значений функции.</a:t>
            </a:r>
            <a:br>
              <a:rPr lang="ru-RU" u="sng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r="3906"/>
          <a:stretch>
            <a:fillRect/>
          </a:stretch>
        </p:blipFill>
        <p:spPr>
          <a:xfrm>
            <a:off x="142875" y="1214438"/>
            <a:ext cx="8643938" cy="2286000"/>
          </a:xfr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3500438"/>
            <a:ext cx="8996363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u="sng" smtClean="0">
                <a:solidFill>
                  <a:srgbClr val="FF0000"/>
                </a:solidFill>
                <a:latin typeface="Calibri" pitchFamily="34" charset="0"/>
              </a:rPr>
              <a:t>Область значений 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функции  у(х)</a:t>
            </a:r>
            <a:r>
              <a:rPr lang="ru-RU" altLang="ru-RU" sz="1100" b="1" smtClean="0">
                <a:solidFill>
                  <a:srgbClr val="2F2B20"/>
                </a:solidFill>
                <a:latin typeface="Calibri" pitchFamily="34" charset="0"/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u="sng" smtClean="0">
                <a:solidFill>
                  <a:srgbClr val="2F2B20"/>
                </a:solidFill>
                <a:latin typeface="Calibri" pitchFamily="34" charset="0"/>
              </a:rPr>
              <a:t>это  все   значения   -      У _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5715000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u="sng" smtClean="0">
                <a:solidFill>
                  <a:srgbClr val="2F2B20"/>
                </a:solidFill>
                <a:latin typeface="Calibri" pitchFamily="34" charset="0"/>
              </a:rPr>
              <a:t>Обозначение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  области значений 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-   </a:t>
            </a:r>
            <a:r>
              <a:rPr lang="ru-RU" altLang="ru-RU" sz="4000" b="1" u="sng" smtClean="0">
                <a:solidFill>
                  <a:srgbClr val="2F2B20"/>
                </a:solidFill>
                <a:latin typeface="Calibri" pitchFamily="34" charset="0"/>
              </a:rPr>
              <a:t>Е</a:t>
            </a:r>
            <a:r>
              <a:rPr lang="en-US" altLang="ru-RU" sz="4000" b="1" u="sng" smtClean="0">
                <a:solidFill>
                  <a:srgbClr val="2F2B20"/>
                </a:solidFill>
                <a:latin typeface="Calibri" pitchFamily="34" charset="0"/>
              </a:rPr>
              <a:t>(</a:t>
            </a:r>
            <a:r>
              <a:rPr lang="ru-RU" altLang="ru-RU" sz="4000" b="1" u="sng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4000" b="1" u="sng" smtClean="0">
                <a:solidFill>
                  <a:srgbClr val="2F2B20"/>
                </a:solidFill>
                <a:latin typeface="Calibri" pitchFamily="34" charset="0"/>
              </a:rPr>
              <a:t>)</a:t>
            </a:r>
            <a:endParaRPr lang="ru-RU" altLang="ru-RU" sz="40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53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00063" y="-142900"/>
            <a:ext cx="8229600" cy="8572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График функции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9"/>
          <a:stretch>
            <a:fillRect/>
          </a:stretch>
        </p:blipFill>
        <p:spPr>
          <a:xfrm>
            <a:off x="214313" y="785813"/>
            <a:ext cx="8643937" cy="2857500"/>
          </a:xfr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3714750"/>
          <a:ext cx="9144000" cy="784225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784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; у)- координаты точки в плоскости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6000750"/>
          <a:ext cx="9144000" cy="630936"/>
        </p:xfrm>
        <a:graphic>
          <a:graphicData uri="http://schemas.openxmlformats.org/drawingml/2006/table">
            <a:tbl>
              <a:tblPr/>
              <a:tblGrid>
                <a:gridCol w="4572000"/>
                <a:gridCol w="4572000"/>
              </a:tblGrid>
              <a:tr h="630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у( </a:t>
                      </a: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)-  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функция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- 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аргумент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4572000"/>
          <a:ext cx="9144000" cy="1262063"/>
        </p:xfrm>
        <a:graphic>
          <a:graphicData uri="http://schemas.openxmlformats.org/drawingml/2006/table">
            <a:tbl>
              <a:tblPr/>
              <a:tblGrid>
                <a:gridCol w="4572000"/>
                <a:gridCol w="4572000"/>
              </a:tblGrid>
              <a:tr h="1262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 – 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ордината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точки (координата оси 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ОУ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абсцисса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точки (координата оси 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ОХ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631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0" y="-428652"/>
            <a:ext cx="9143999" cy="2428891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Область</a:t>
            </a:r>
            <a:r>
              <a:rPr lang="en-US" sz="3600" dirty="0" smtClean="0"/>
              <a:t> </a:t>
            </a:r>
            <a:r>
              <a:rPr lang="ru-RU" sz="3600" dirty="0" smtClean="0"/>
              <a:t> </a:t>
            </a:r>
            <a:r>
              <a:rPr lang="ru-RU" sz="3600" u="sng" dirty="0" smtClean="0">
                <a:solidFill>
                  <a:srgbClr val="FF0000"/>
                </a:solidFill>
              </a:rPr>
              <a:t>значений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ru-RU" sz="3600" u="sng" dirty="0" smtClean="0"/>
              <a:t>линейной функции</a:t>
            </a:r>
            <a:r>
              <a:rPr lang="en-US" sz="3600" u="sng" dirty="0" smtClean="0"/>
              <a:t>    y(</a:t>
            </a:r>
            <a:r>
              <a:rPr lang="ru-RU" sz="3600" u="sng" dirty="0" err="1" smtClean="0"/>
              <a:t>х</a:t>
            </a:r>
            <a:r>
              <a:rPr lang="ru-RU" sz="3600" u="sng" dirty="0" smtClean="0"/>
              <a:t> )</a:t>
            </a:r>
            <a:r>
              <a:rPr lang="en-US" sz="3600" u="sng" dirty="0" smtClean="0"/>
              <a:t>= </a:t>
            </a:r>
            <a:r>
              <a:rPr lang="en-US" sz="3600" u="sng" dirty="0" smtClean="0">
                <a:solidFill>
                  <a:srgbClr val="FF0000"/>
                </a:solidFill>
              </a:rPr>
              <a:t>k</a:t>
            </a:r>
            <a:r>
              <a:rPr lang="ru-RU" sz="3600" u="sng" dirty="0" smtClean="0"/>
              <a:t> </a:t>
            </a:r>
            <a:r>
              <a:rPr lang="en-US" sz="3600" u="sng" dirty="0" smtClean="0"/>
              <a:t>x + b </a:t>
            </a:r>
            <a:r>
              <a:rPr lang="ru-RU" sz="3600" u="sng" dirty="0" smtClean="0"/>
              <a:t>, </a:t>
            </a:r>
            <a:r>
              <a:rPr lang="en-US" sz="3600" u="sng" dirty="0" smtClean="0"/>
              <a:t>k≠0</a:t>
            </a:r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 smtClean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 flipH="1" flipV="1">
            <a:off x="143669" y="3856831"/>
            <a:ext cx="485775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42875" y="3643313"/>
            <a:ext cx="4572000" cy="1587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7" name="TextBox 15"/>
          <p:cNvSpPr txBox="1">
            <a:spLocks noChangeArrowheads="1"/>
          </p:cNvSpPr>
          <p:nvPr/>
        </p:nvSpPr>
        <p:spPr bwMode="auto">
          <a:xfrm>
            <a:off x="1928813" y="1214438"/>
            <a:ext cx="5238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18438" name="TextBox 16"/>
          <p:cNvSpPr txBox="1">
            <a:spLocks noChangeArrowheads="1"/>
          </p:cNvSpPr>
          <p:nvPr/>
        </p:nvSpPr>
        <p:spPr bwMode="auto">
          <a:xfrm>
            <a:off x="4143375" y="3500438"/>
            <a:ext cx="4445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x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714375" y="2214563"/>
            <a:ext cx="2928938" cy="2500312"/>
          </a:xfrm>
          <a:prstGeom prst="line">
            <a:avLst/>
          </a:prstGeom>
          <a:ln w="508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0" name="TextBox 13"/>
          <p:cNvSpPr txBox="1">
            <a:spLocks noChangeArrowheads="1"/>
          </p:cNvSpPr>
          <p:nvPr/>
        </p:nvSpPr>
        <p:spPr bwMode="auto">
          <a:xfrm>
            <a:off x="285750" y="1357313"/>
            <a:ext cx="11493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u="sng" smtClean="0">
                <a:solidFill>
                  <a:srgbClr val="FF0000"/>
                </a:solidFill>
                <a:latin typeface="Calibri" pitchFamily="34" charset="0"/>
              </a:rPr>
              <a:t>k</a:t>
            </a: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&gt; 0</a:t>
            </a:r>
            <a:endParaRPr lang="ru-RU" altLang="ru-RU" sz="44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 flipH="1" flipV="1">
            <a:off x="4572794" y="4285456"/>
            <a:ext cx="485775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000625" y="4071938"/>
            <a:ext cx="4143375" cy="1587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3" name="TextBox 24"/>
          <p:cNvSpPr txBox="1">
            <a:spLocks noChangeArrowheads="1"/>
          </p:cNvSpPr>
          <p:nvPr/>
        </p:nvSpPr>
        <p:spPr bwMode="auto">
          <a:xfrm>
            <a:off x="6572250" y="1643063"/>
            <a:ext cx="5238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18444" name="TextBox 25"/>
          <p:cNvSpPr txBox="1">
            <a:spLocks noChangeArrowheads="1"/>
          </p:cNvSpPr>
          <p:nvPr/>
        </p:nvSpPr>
        <p:spPr bwMode="auto">
          <a:xfrm>
            <a:off x="8699500" y="4214813"/>
            <a:ext cx="4445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x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18445" name="TextBox 26"/>
          <p:cNvSpPr txBox="1">
            <a:spLocks noChangeArrowheads="1"/>
          </p:cNvSpPr>
          <p:nvPr/>
        </p:nvSpPr>
        <p:spPr bwMode="auto">
          <a:xfrm>
            <a:off x="5214938" y="1357313"/>
            <a:ext cx="11493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u="sng" smtClean="0">
                <a:solidFill>
                  <a:srgbClr val="FF0000"/>
                </a:solidFill>
                <a:latin typeface="Calibri" pitchFamily="34" charset="0"/>
              </a:rPr>
              <a:t>k</a:t>
            </a: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&lt; 0</a:t>
            </a:r>
            <a:endParaRPr lang="ru-RU" altLang="ru-RU" sz="44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rot="16200000" flipH="1">
            <a:off x="6036470" y="2964656"/>
            <a:ext cx="2500312" cy="2143125"/>
          </a:xfrm>
          <a:prstGeom prst="line">
            <a:avLst/>
          </a:prstGeom>
          <a:ln w="508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2714625" y="5286375"/>
            <a:ext cx="41052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smtClean="0">
                <a:solidFill>
                  <a:srgbClr val="2F2B20"/>
                </a:solidFill>
                <a:latin typeface="Calibri" pitchFamily="34" charset="0"/>
              </a:rPr>
              <a:t>Е</a:t>
            </a:r>
            <a:r>
              <a:rPr lang="en-US" altLang="ru-RU" sz="6000" b="1" smtClean="0">
                <a:solidFill>
                  <a:srgbClr val="2F2B20"/>
                </a:solidFill>
                <a:latin typeface="Calibri" pitchFamily="34" charset="0"/>
              </a:rPr>
              <a:t>(</a:t>
            </a:r>
            <a:r>
              <a:rPr lang="ru-RU" altLang="ru-RU" sz="6000" b="1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6000" b="1" smtClean="0">
                <a:solidFill>
                  <a:srgbClr val="2F2B20"/>
                </a:solidFill>
                <a:latin typeface="Calibri" pitchFamily="34" charset="0"/>
              </a:rPr>
              <a:t>)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 = (-∞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; +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 ∞)</a:t>
            </a:r>
            <a:endParaRPr lang="en-US" altLang="ru-RU" sz="4400" b="1" smtClean="0">
              <a:solidFill>
                <a:srgbClr val="2F2B20"/>
              </a:solidFill>
              <a:latin typeface="Calibri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у(х) Є (-∞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; +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 ∞)</a:t>
            </a:r>
          </a:p>
        </p:txBody>
      </p:sp>
      <p:sp>
        <p:nvSpPr>
          <p:cNvPr id="34" name="Прямоугольник 33"/>
          <p:cNvSpPr>
            <a:spLocks noChangeArrowheads="1"/>
          </p:cNvSpPr>
          <p:nvPr/>
        </p:nvSpPr>
        <p:spPr bwMode="auto">
          <a:xfrm>
            <a:off x="1785938" y="5857875"/>
            <a:ext cx="712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-∞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6" name="Прямоугольник 35"/>
          <p:cNvSpPr>
            <a:spLocks noChangeArrowheads="1"/>
          </p:cNvSpPr>
          <p:nvPr/>
        </p:nvSpPr>
        <p:spPr bwMode="auto">
          <a:xfrm>
            <a:off x="2714625" y="1285875"/>
            <a:ext cx="904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7" name="Прямоугольник 36"/>
          <p:cNvSpPr>
            <a:spLocks noChangeArrowheads="1"/>
          </p:cNvSpPr>
          <p:nvPr/>
        </p:nvSpPr>
        <p:spPr bwMode="auto">
          <a:xfrm>
            <a:off x="7072313" y="6211888"/>
            <a:ext cx="7127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-∞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8" name="Прямоугольник 37"/>
          <p:cNvSpPr>
            <a:spLocks noChangeArrowheads="1"/>
          </p:cNvSpPr>
          <p:nvPr/>
        </p:nvSpPr>
        <p:spPr bwMode="auto">
          <a:xfrm>
            <a:off x="7072313" y="1643063"/>
            <a:ext cx="904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8452" name="Прямоугольник 40"/>
          <p:cNvSpPr>
            <a:spLocks noChangeArrowheads="1"/>
          </p:cNvSpPr>
          <p:nvPr/>
        </p:nvSpPr>
        <p:spPr bwMode="auto">
          <a:xfrm>
            <a:off x="2071688" y="3571875"/>
            <a:ext cx="46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endParaRPr lang="ru-RU" altLang="ru-RU" sz="3200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18453" name="Прямоугольник 41"/>
          <p:cNvSpPr>
            <a:spLocks noChangeArrowheads="1"/>
          </p:cNvSpPr>
          <p:nvPr/>
        </p:nvSpPr>
        <p:spPr bwMode="auto">
          <a:xfrm>
            <a:off x="6929438" y="3929063"/>
            <a:ext cx="46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endParaRPr lang="ru-RU" altLang="ru-RU" sz="3200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1000125" y="4500563"/>
            <a:ext cx="1571625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500188" y="4071938"/>
            <a:ext cx="107156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571750" y="2500313"/>
            <a:ext cx="7858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2571750" y="2286000"/>
            <a:ext cx="92868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7000875" y="4643438"/>
            <a:ext cx="7858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10800000">
            <a:off x="6286500" y="2857500"/>
            <a:ext cx="714375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7000875" y="5000625"/>
            <a:ext cx="11430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0800000">
            <a:off x="6429375" y="3071813"/>
            <a:ext cx="50006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2643188" y="3929063"/>
            <a:ext cx="9699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&lt;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71" name="Прямоугольник 70"/>
          <p:cNvSpPr>
            <a:spLocks noChangeArrowheads="1"/>
          </p:cNvSpPr>
          <p:nvPr/>
        </p:nvSpPr>
        <p:spPr bwMode="auto">
          <a:xfrm>
            <a:off x="6000750" y="4500563"/>
            <a:ext cx="9699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&lt;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72" name="Прямоугольник 71"/>
          <p:cNvSpPr>
            <a:spLocks noChangeArrowheads="1"/>
          </p:cNvSpPr>
          <p:nvPr/>
        </p:nvSpPr>
        <p:spPr bwMode="auto">
          <a:xfrm>
            <a:off x="1571625" y="2357438"/>
            <a:ext cx="1074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 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&gt;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73" name="Прямоугольник 72"/>
          <p:cNvSpPr>
            <a:spLocks noChangeArrowheads="1"/>
          </p:cNvSpPr>
          <p:nvPr/>
        </p:nvSpPr>
        <p:spPr bwMode="auto">
          <a:xfrm>
            <a:off x="7000875" y="2786063"/>
            <a:ext cx="1074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 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&gt;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18466" name="TextBox 73"/>
          <p:cNvSpPr txBox="1">
            <a:spLocks noChangeArrowheads="1"/>
          </p:cNvSpPr>
          <p:nvPr/>
        </p:nvSpPr>
        <p:spPr bwMode="auto">
          <a:xfrm>
            <a:off x="3643313" y="2571750"/>
            <a:ext cx="585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18467" name="TextBox 74"/>
          <p:cNvSpPr txBox="1">
            <a:spLocks noChangeArrowheads="1"/>
          </p:cNvSpPr>
          <p:nvPr/>
        </p:nvSpPr>
        <p:spPr bwMode="auto">
          <a:xfrm>
            <a:off x="857250" y="4786313"/>
            <a:ext cx="793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III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18468" name="TextBox 75"/>
          <p:cNvSpPr txBox="1">
            <a:spLocks noChangeArrowheads="1"/>
          </p:cNvSpPr>
          <p:nvPr/>
        </p:nvSpPr>
        <p:spPr bwMode="auto">
          <a:xfrm>
            <a:off x="5429250" y="3000375"/>
            <a:ext cx="688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18469" name="TextBox 76"/>
          <p:cNvSpPr txBox="1">
            <a:spLocks noChangeArrowheads="1"/>
          </p:cNvSpPr>
          <p:nvPr/>
        </p:nvSpPr>
        <p:spPr bwMode="auto">
          <a:xfrm>
            <a:off x="7500938" y="5357813"/>
            <a:ext cx="817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IV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</p:spTree>
    <p:extLst>
      <p:ext uri="{BB962C8B-B14F-4D97-AF65-F5344CB8AC3E}">
        <p14:creationId xmlns:p14="http://schemas.microsoft.com/office/powerpoint/2010/main" val="4666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  <p:bldP spid="37" grpId="0"/>
      <p:bldP spid="38" grpId="0"/>
      <p:bldP spid="70" grpId="0"/>
      <p:bldP spid="71" grpId="0"/>
      <p:bldP spid="72" grpId="0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0" y="642927"/>
            <a:ext cx="9143999" cy="12858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Область</a:t>
            </a:r>
            <a:r>
              <a:rPr lang="en-US" sz="3600" dirty="0" smtClean="0"/>
              <a:t> </a:t>
            </a:r>
            <a:r>
              <a:rPr lang="ru-RU" sz="3600" dirty="0" smtClean="0"/>
              <a:t> </a:t>
            </a:r>
            <a:r>
              <a:rPr lang="ru-RU" sz="3600" u="sng" dirty="0" smtClean="0">
                <a:solidFill>
                  <a:srgbClr val="FF0000"/>
                </a:solidFill>
              </a:rPr>
              <a:t>значений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ru-RU" sz="3600" u="sng" dirty="0" smtClean="0"/>
              <a:t>линейной функции</a:t>
            </a:r>
            <a:r>
              <a:rPr lang="en-US" sz="3600" u="sng" dirty="0" smtClean="0"/>
              <a:t>    y(</a:t>
            </a:r>
            <a:r>
              <a:rPr lang="ru-RU" sz="3600" u="sng" dirty="0" err="1" smtClean="0"/>
              <a:t>х</a:t>
            </a:r>
            <a:r>
              <a:rPr lang="ru-RU" sz="3600" u="sng" dirty="0" smtClean="0"/>
              <a:t>)</a:t>
            </a:r>
            <a:r>
              <a:rPr lang="en-US" sz="3600" u="sng" dirty="0" smtClean="0"/>
              <a:t>= </a:t>
            </a:r>
            <a:r>
              <a:rPr lang="en-US" sz="3600" u="sng" dirty="0" err="1" smtClean="0">
                <a:solidFill>
                  <a:srgbClr val="FF0000"/>
                </a:solidFill>
              </a:rPr>
              <a:t>k</a:t>
            </a:r>
            <a:r>
              <a:rPr lang="en-US" sz="3600" u="sng" dirty="0" err="1" smtClean="0"/>
              <a:t>x</a:t>
            </a:r>
            <a:r>
              <a:rPr lang="en-US" sz="3600" u="sng" dirty="0" smtClean="0"/>
              <a:t> + b</a:t>
            </a:r>
            <a:r>
              <a:rPr lang="ru-RU" sz="3600" u="sng" dirty="0" smtClean="0"/>
              <a:t>, </a:t>
            </a:r>
            <a:r>
              <a:rPr lang="en-US" sz="3600" u="sng" dirty="0" smtClean="0"/>
              <a:t>k= 0</a:t>
            </a:r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 smtClean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 flipH="1" flipV="1">
            <a:off x="536575" y="3463925"/>
            <a:ext cx="4071938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14313" y="4143375"/>
            <a:ext cx="45720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5" name="TextBox 15"/>
          <p:cNvSpPr txBox="1">
            <a:spLocks noChangeArrowheads="1"/>
          </p:cNvSpPr>
          <p:nvPr/>
        </p:nvSpPr>
        <p:spPr bwMode="auto">
          <a:xfrm>
            <a:off x="2714625" y="1214438"/>
            <a:ext cx="5238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0486" name="TextBox 16"/>
          <p:cNvSpPr txBox="1">
            <a:spLocks noChangeArrowheads="1"/>
          </p:cNvSpPr>
          <p:nvPr/>
        </p:nvSpPr>
        <p:spPr bwMode="auto">
          <a:xfrm>
            <a:off x="4000500" y="4286250"/>
            <a:ext cx="4445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x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28625" y="2643188"/>
            <a:ext cx="4143375" cy="0"/>
          </a:xfrm>
          <a:prstGeom prst="line">
            <a:avLst/>
          </a:prstGeom>
          <a:ln w="508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8" name="TextBox 13"/>
          <p:cNvSpPr txBox="1">
            <a:spLocks noChangeArrowheads="1"/>
          </p:cNvSpPr>
          <p:nvPr/>
        </p:nvSpPr>
        <p:spPr bwMode="auto">
          <a:xfrm>
            <a:off x="214313" y="1357313"/>
            <a:ext cx="177641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y(</a:t>
            </a:r>
            <a:r>
              <a:rPr lang="ru-RU" altLang="ru-RU" sz="4400" b="1" u="sng" smtClean="0">
                <a:solidFill>
                  <a:srgbClr val="2F2B20"/>
                </a:solidFill>
                <a:latin typeface="Calibri" pitchFamily="34" charset="0"/>
              </a:rPr>
              <a:t>х)</a:t>
            </a: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= b</a:t>
            </a:r>
            <a:endParaRPr lang="ru-RU" altLang="ru-RU" sz="44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 flipH="1" flipV="1">
            <a:off x="4572794" y="4285456"/>
            <a:ext cx="485775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000625" y="4071938"/>
            <a:ext cx="4143375" cy="1587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1" name="TextBox 24"/>
          <p:cNvSpPr txBox="1">
            <a:spLocks noChangeArrowheads="1"/>
          </p:cNvSpPr>
          <p:nvPr/>
        </p:nvSpPr>
        <p:spPr bwMode="auto">
          <a:xfrm>
            <a:off x="6572250" y="1643063"/>
            <a:ext cx="5238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0492" name="TextBox 25"/>
          <p:cNvSpPr txBox="1">
            <a:spLocks noChangeArrowheads="1"/>
          </p:cNvSpPr>
          <p:nvPr/>
        </p:nvSpPr>
        <p:spPr bwMode="auto">
          <a:xfrm>
            <a:off x="8699500" y="3214688"/>
            <a:ext cx="4445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x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0493" name="TextBox 26"/>
          <p:cNvSpPr txBox="1">
            <a:spLocks noChangeArrowheads="1"/>
          </p:cNvSpPr>
          <p:nvPr/>
        </p:nvSpPr>
        <p:spPr bwMode="auto">
          <a:xfrm>
            <a:off x="7194550" y="1500188"/>
            <a:ext cx="19494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y(</a:t>
            </a:r>
            <a:r>
              <a:rPr lang="ru-RU" altLang="ru-RU" sz="4400" b="1" u="sng" smtClean="0">
                <a:solidFill>
                  <a:srgbClr val="2F2B20"/>
                </a:solidFill>
                <a:latin typeface="Calibri" pitchFamily="34" charset="0"/>
              </a:rPr>
              <a:t>х)</a:t>
            </a: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= -b</a:t>
            </a:r>
            <a:endParaRPr lang="ru-RU" altLang="ru-RU" sz="44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5429250" y="5286375"/>
            <a:ext cx="2928938" cy="0"/>
          </a:xfrm>
          <a:prstGeom prst="line">
            <a:avLst/>
          </a:prstGeom>
          <a:ln w="508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142875" y="5572125"/>
            <a:ext cx="23733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u="sng" smtClean="0">
                <a:solidFill>
                  <a:srgbClr val="2F2B20"/>
                </a:solidFill>
                <a:latin typeface="Calibri" pitchFamily="34" charset="0"/>
              </a:rPr>
              <a:t>Е</a:t>
            </a:r>
            <a:r>
              <a:rPr lang="en-US" altLang="ru-RU" sz="6000" b="1" u="sng" smtClean="0">
                <a:solidFill>
                  <a:srgbClr val="2F2B20"/>
                </a:solidFill>
                <a:latin typeface="Calibri" pitchFamily="34" charset="0"/>
              </a:rPr>
              <a:t>(</a:t>
            </a:r>
            <a:r>
              <a:rPr lang="ru-RU" altLang="ru-RU" sz="6000" b="1" u="sng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6000" b="1" u="sng" smtClean="0">
                <a:solidFill>
                  <a:srgbClr val="2F2B20"/>
                </a:solidFill>
                <a:latin typeface="Calibri" pitchFamily="34" charset="0"/>
              </a:rPr>
              <a:t>)</a:t>
            </a:r>
            <a:r>
              <a:rPr lang="ru-RU" altLang="ru-RU" sz="4400" b="1" u="sng" smtClean="0">
                <a:solidFill>
                  <a:srgbClr val="2F2B20"/>
                </a:solidFill>
                <a:latin typeface="Calibri" pitchFamily="34" charset="0"/>
              </a:rPr>
              <a:t> = </a:t>
            </a: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 b</a:t>
            </a:r>
            <a:endParaRPr lang="ru-RU" altLang="ru-RU" sz="44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4" name="Прямоугольник 33"/>
          <p:cNvSpPr>
            <a:spLocks noChangeArrowheads="1"/>
          </p:cNvSpPr>
          <p:nvPr/>
        </p:nvSpPr>
        <p:spPr bwMode="auto">
          <a:xfrm>
            <a:off x="0" y="3571875"/>
            <a:ext cx="7127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-∞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6" name="Прямоугольник 35"/>
          <p:cNvSpPr>
            <a:spLocks noChangeArrowheads="1"/>
          </p:cNvSpPr>
          <p:nvPr/>
        </p:nvSpPr>
        <p:spPr bwMode="auto">
          <a:xfrm>
            <a:off x="3857625" y="3571875"/>
            <a:ext cx="904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7" name="Прямоугольник 36"/>
          <p:cNvSpPr>
            <a:spLocks noChangeArrowheads="1"/>
          </p:cNvSpPr>
          <p:nvPr/>
        </p:nvSpPr>
        <p:spPr bwMode="auto">
          <a:xfrm>
            <a:off x="5000625" y="4071938"/>
            <a:ext cx="712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-∞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8" name="Прямоугольник 37"/>
          <p:cNvSpPr>
            <a:spLocks noChangeArrowheads="1"/>
          </p:cNvSpPr>
          <p:nvPr/>
        </p:nvSpPr>
        <p:spPr bwMode="auto">
          <a:xfrm>
            <a:off x="8239125" y="4143375"/>
            <a:ext cx="904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0500" name="Прямоугольник 40"/>
          <p:cNvSpPr>
            <a:spLocks noChangeArrowheads="1"/>
          </p:cNvSpPr>
          <p:nvPr/>
        </p:nvSpPr>
        <p:spPr bwMode="auto">
          <a:xfrm>
            <a:off x="2000250" y="4357688"/>
            <a:ext cx="461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endParaRPr lang="ru-RU" altLang="ru-RU" sz="3200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0501" name="Прямоугольник 41"/>
          <p:cNvSpPr>
            <a:spLocks noChangeArrowheads="1"/>
          </p:cNvSpPr>
          <p:nvPr/>
        </p:nvSpPr>
        <p:spPr bwMode="auto">
          <a:xfrm>
            <a:off x="6929438" y="3929063"/>
            <a:ext cx="46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endParaRPr lang="ru-RU" altLang="ru-RU" sz="3200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0502" name="TextBox 73"/>
          <p:cNvSpPr txBox="1">
            <a:spLocks noChangeArrowheads="1"/>
          </p:cNvSpPr>
          <p:nvPr/>
        </p:nvSpPr>
        <p:spPr bwMode="auto">
          <a:xfrm>
            <a:off x="3643313" y="2000250"/>
            <a:ext cx="585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0503" name="TextBox 74"/>
          <p:cNvSpPr txBox="1">
            <a:spLocks noChangeArrowheads="1"/>
          </p:cNvSpPr>
          <p:nvPr/>
        </p:nvSpPr>
        <p:spPr bwMode="auto">
          <a:xfrm>
            <a:off x="1571625" y="2000250"/>
            <a:ext cx="688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0504" name="TextBox 75"/>
          <p:cNvSpPr txBox="1">
            <a:spLocks noChangeArrowheads="1"/>
          </p:cNvSpPr>
          <p:nvPr/>
        </p:nvSpPr>
        <p:spPr bwMode="auto">
          <a:xfrm>
            <a:off x="5786438" y="5572125"/>
            <a:ext cx="793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III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0505" name="TextBox 76"/>
          <p:cNvSpPr txBox="1">
            <a:spLocks noChangeArrowheads="1"/>
          </p:cNvSpPr>
          <p:nvPr/>
        </p:nvSpPr>
        <p:spPr bwMode="auto">
          <a:xfrm>
            <a:off x="7500938" y="5500688"/>
            <a:ext cx="817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IV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39" name="Прямоугольник 38"/>
          <p:cNvSpPr>
            <a:spLocks noChangeArrowheads="1"/>
          </p:cNvSpPr>
          <p:nvPr/>
        </p:nvSpPr>
        <p:spPr bwMode="auto">
          <a:xfrm>
            <a:off x="4572000" y="5842000"/>
            <a:ext cx="24177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u="sng" smtClean="0">
                <a:solidFill>
                  <a:srgbClr val="2F2B20"/>
                </a:solidFill>
                <a:latin typeface="Calibri" pitchFamily="34" charset="0"/>
              </a:rPr>
              <a:t>Е</a:t>
            </a:r>
            <a:r>
              <a:rPr lang="en-US" altLang="ru-RU" sz="6000" b="1" u="sng" smtClean="0">
                <a:solidFill>
                  <a:srgbClr val="2F2B20"/>
                </a:solidFill>
                <a:latin typeface="Calibri" pitchFamily="34" charset="0"/>
              </a:rPr>
              <a:t>(</a:t>
            </a:r>
            <a:r>
              <a:rPr lang="ru-RU" altLang="ru-RU" sz="6000" b="1" u="sng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6000" b="1" u="sng" smtClean="0">
                <a:solidFill>
                  <a:srgbClr val="2F2B20"/>
                </a:solidFill>
                <a:latin typeface="Calibri" pitchFamily="34" charset="0"/>
              </a:rPr>
              <a:t>)</a:t>
            </a:r>
            <a:r>
              <a:rPr lang="ru-RU" altLang="ru-RU" sz="4400" b="1" u="sng" smtClean="0">
                <a:solidFill>
                  <a:srgbClr val="2F2B20"/>
                </a:solidFill>
                <a:latin typeface="Calibri" pitchFamily="34" charset="0"/>
              </a:rPr>
              <a:t> = -</a:t>
            </a: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b</a:t>
            </a:r>
            <a:endParaRPr lang="ru-RU" altLang="ru-RU" sz="44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0507" name="Прямоугольник 39"/>
          <p:cNvSpPr>
            <a:spLocks noChangeArrowheads="1"/>
          </p:cNvSpPr>
          <p:nvPr/>
        </p:nvSpPr>
        <p:spPr bwMode="auto">
          <a:xfrm>
            <a:off x="2571750" y="2143125"/>
            <a:ext cx="3762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800" b="1" smtClean="0">
                <a:solidFill>
                  <a:srgbClr val="2F2B20"/>
                </a:solidFill>
                <a:latin typeface="Calibri" pitchFamily="34" charset="0"/>
              </a:rPr>
              <a:t>b</a:t>
            </a:r>
            <a:endParaRPr lang="ru-RU" altLang="ru-RU" sz="2800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0508" name="Прямоугольник 42"/>
          <p:cNvSpPr>
            <a:spLocks noChangeArrowheads="1"/>
          </p:cNvSpPr>
          <p:nvPr/>
        </p:nvSpPr>
        <p:spPr bwMode="auto">
          <a:xfrm>
            <a:off x="7000875" y="4857750"/>
            <a:ext cx="487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800" b="1" smtClean="0">
                <a:solidFill>
                  <a:srgbClr val="2F2B20"/>
                </a:solidFill>
                <a:latin typeface="Calibri" pitchFamily="34" charset="0"/>
              </a:rPr>
              <a:t>-b</a:t>
            </a:r>
            <a:endParaRPr lang="ru-RU" altLang="ru-RU" sz="2800" smtClean="0">
              <a:solidFill>
                <a:srgbClr val="2F2B2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38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  <p:bldP spid="37" grpId="0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57232"/>
            <a:ext cx="9143999" cy="12858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Область</a:t>
            </a:r>
            <a:r>
              <a:rPr lang="en-US" sz="4000" dirty="0" smtClean="0"/>
              <a:t> </a:t>
            </a:r>
            <a:r>
              <a:rPr lang="ru-RU" sz="4000" dirty="0" smtClean="0"/>
              <a:t> </a:t>
            </a:r>
            <a:r>
              <a:rPr lang="ru-RU" sz="4000" u="sng" dirty="0" smtClean="0">
                <a:solidFill>
                  <a:srgbClr val="FF0000"/>
                </a:solidFill>
              </a:rPr>
              <a:t>значений </a:t>
            </a:r>
            <a:r>
              <a:rPr lang="ru-RU" sz="4000" u="sng" dirty="0" smtClean="0"/>
              <a:t>прямой пропорциональности </a:t>
            </a:r>
            <a:r>
              <a:rPr lang="en-US" sz="4000" u="sng" dirty="0" smtClean="0"/>
              <a:t>y(</a:t>
            </a:r>
            <a:r>
              <a:rPr lang="ru-RU" sz="4000" u="sng" dirty="0" smtClean="0"/>
              <a:t>х )</a:t>
            </a:r>
            <a:r>
              <a:rPr lang="en-US" sz="4000" u="sng" dirty="0" smtClean="0"/>
              <a:t>= </a:t>
            </a:r>
            <a:r>
              <a:rPr lang="en-US" sz="4000" u="sng" dirty="0" smtClean="0">
                <a:solidFill>
                  <a:srgbClr val="FF0000"/>
                </a:solidFill>
              </a:rPr>
              <a:t>k</a:t>
            </a:r>
            <a:r>
              <a:rPr lang="ru-RU" sz="4000" u="sng" dirty="0" smtClean="0"/>
              <a:t> </a:t>
            </a:r>
            <a:r>
              <a:rPr lang="en-US" sz="4000" u="sng" dirty="0" smtClean="0"/>
              <a:t>x</a:t>
            </a:r>
            <a:r>
              <a:rPr lang="ru-RU" sz="4000" u="sng" dirty="0" smtClean="0"/>
              <a:t/>
            </a:r>
            <a:br>
              <a:rPr lang="ru-RU" sz="4000" u="sng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 flipH="1" flipV="1">
            <a:off x="143669" y="3856831"/>
            <a:ext cx="485775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42875" y="3643313"/>
            <a:ext cx="4572000" cy="1587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3" name="TextBox 15"/>
          <p:cNvSpPr txBox="1">
            <a:spLocks noChangeArrowheads="1"/>
          </p:cNvSpPr>
          <p:nvPr/>
        </p:nvSpPr>
        <p:spPr bwMode="auto">
          <a:xfrm>
            <a:off x="1928813" y="1214438"/>
            <a:ext cx="5238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2534" name="TextBox 16"/>
          <p:cNvSpPr txBox="1">
            <a:spLocks noChangeArrowheads="1"/>
          </p:cNvSpPr>
          <p:nvPr/>
        </p:nvSpPr>
        <p:spPr bwMode="auto">
          <a:xfrm>
            <a:off x="4143375" y="3500438"/>
            <a:ext cx="4445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x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1071563" y="2428875"/>
            <a:ext cx="2928937" cy="2500313"/>
          </a:xfrm>
          <a:prstGeom prst="line">
            <a:avLst/>
          </a:prstGeom>
          <a:ln w="508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6" name="TextBox 13"/>
          <p:cNvSpPr txBox="1">
            <a:spLocks noChangeArrowheads="1"/>
          </p:cNvSpPr>
          <p:nvPr/>
        </p:nvSpPr>
        <p:spPr bwMode="auto">
          <a:xfrm>
            <a:off x="285750" y="1357313"/>
            <a:ext cx="11493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u="sng" smtClean="0">
                <a:solidFill>
                  <a:srgbClr val="FF0000"/>
                </a:solidFill>
                <a:latin typeface="Calibri" pitchFamily="34" charset="0"/>
              </a:rPr>
              <a:t>k</a:t>
            </a: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&gt; 0</a:t>
            </a:r>
            <a:endParaRPr lang="ru-RU" altLang="ru-RU" sz="44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 flipH="1" flipV="1">
            <a:off x="4572794" y="4285456"/>
            <a:ext cx="485775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000625" y="4071938"/>
            <a:ext cx="4143375" cy="1587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9" name="TextBox 24"/>
          <p:cNvSpPr txBox="1">
            <a:spLocks noChangeArrowheads="1"/>
          </p:cNvSpPr>
          <p:nvPr/>
        </p:nvSpPr>
        <p:spPr bwMode="auto">
          <a:xfrm>
            <a:off x="6572250" y="1643063"/>
            <a:ext cx="5238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2540" name="TextBox 25"/>
          <p:cNvSpPr txBox="1">
            <a:spLocks noChangeArrowheads="1"/>
          </p:cNvSpPr>
          <p:nvPr/>
        </p:nvSpPr>
        <p:spPr bwMode="auto">
          <a:xfrm>
            <a:off x="8699500" y="4214813"/>
            <a:ext cx="4445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x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2541" name="TextBox 26"/>
          <p:cNvSpPr txBox="1">
            <a:spLocks noChangeArrowheads="1"/>
          </p:cNvSpPr>
          <p:nvPr/>
        </p:nvSpPr>
        <p:spPr bwMode="auto">
          <a:xfrm>
            <a:off x="7858125" y="1214438"/>
            <a:ext cx="11493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u="sng" smtClean="0">
                <a:solidFill>
                  <a:srgbClr val="FF0000"/>
                </a:solidFill>
                <a:latin typeface="Calibri" pitchFamily="34" charset="0"/>
              </a:rPr>
              <a:t>k</a:t>
            </a: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&lt; 0</a:t>
            </a:r>
            <a:endParaRPr lang="ru-RU" altLang="ru-RU" sz="44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rot="16200000" flipH="1">
            <a:off x="5822156" y="3036094"/>
            <a:ext cx="2500313" cy="2143125"/>
          </a:xfrm>
          <a:prstGeom prst="line">
            <a:avLst/>
          </a:prstGeom>
          <a:ln w="508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2714625" y="5286375"/>
            <a:ext cx="41052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u="sng" smtClean="0">
                <a:solidFill>
                  <a:srgbClr val="2F2B20"/>
                </a:solidFill>
                <a:latin typeface="Calibri" pitchFamily="34" charset="0"/>
              </a:rPr>
              <a:t>Е</a:t>
            </a:r>
            <a:r>
              <a:rPr lang="en-US" altLang="ru-RU" sz="6000" b="1" u="sng" smtClean="0">
                <a:solidFill>
                  <a:srgbClr val="2F2B20"/>
                </a:solidFill>
                <a:latin typeface="Calibri" pitchFamily="34" charset="0"/>
              </a:rPr>
              <a:t>(</a:t>
            </a:r>
            <a:r>
              <a:rPr lang="ru-RU" altLang="ru-RU" sz="6000" b="1" u="sng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6000" b="1" u="sng" smtClean="0">
                <a:solidFill>
                  <a:srgbClr val="2F2B20"/>
                </a:solidFill>
                <a:latin typeface="Calibri" pitchFamily="34" charset="0"/>
              </a:rPr>
              <a:t>)</a:t>
            </a:r>
            <a:r>
              <a:rPr lang="ru-RU" altLang="ru-RU" sz="4400" b="1" u="sng" smtClean="0">
                <a:solidFill>
                  <a:srgbClr val="2F2B20"/>
                </a:solidFill>
                <a:latin typeface="Calibri" pitchFamily="34" charset="0"/>
              </a:rPr>
              <a:t> = (-∞</a:t>
            </a: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; +</a:t>
            </a:r>
            <a:r>
              <a:rPr lang="ru-RU" altLang="ru-RU" sz="4400" b="1" u="sng" smtClean="0">
                <a:solidFill>
                  <a:srgbClr val="2F2B20"/>
                </a:solidFill>
                <a:latin typeface="Calibri" pitchFamily="34" charset="0"/>
              </a:rPr>
              <a:t> ∞)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у(х) Є (-∞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; +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 ∞)</a:t>
            </a:r>
          </a:p>
        </p:txBody>
      </p:sp>
      <p:sp>
        <p:nvSpPr>
          <p:cNvPr id="34" name="Прямоугольник 33"/>
          <p:cNvSpPr>
            <a:spLocks noChangeArrowheads="1"/>
          </p:cNvSpPr>
          <p:nvPr/>
        </p:nvSpPr>
        <p:spPr bwMode="auto">
          <a:xfrm>
            <a:off x="1785938" y="5857875"/>
            <a:ext cx="712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-∞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6" name="Прямоугольник 35"/>
          <p:cNvSpPr>
            <a:spLocks noChangeArrowheads="1"/>
          </p:cNvSpPr>
          <p:nvPr/>
        </p:nvSpPr>
        <p:spPr bwMode="auto">
          <a:xfrm>
            <a:off x="2714625" y="1285875"/>
            <a:ext cx="904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7" name="Прямоугольник 36"/>
          <p:cNvSpPr>
            <a:spLocks noChangeArrowheads="1"/>
          </p:cNvSpPr>
          <p:nvPr/>
        </p:nvSpPr>
        <p:spPr bwMode="auto">
          <a:xfrm>
            <a:off x="7072313" y="6211888"/>
            <a:ext cx="7127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-∞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8" name="Прямоугольник 37"/>
          <p:cNvSpPr>
            <a:spLocks noChangeArrowheads="1"/>
          </p:cNvSpPr>
          <p:nvPr/>
        </p:nvSpPr>
        <p:spPr bwMode="auto">
          <a:xfrm>
            <a:off x="7072313" y="1643063"/>
            <a:ext cx="904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2548" name="Прямоугольник 40"/>
          <p:cNvSpPr>
            <a:spLocks noChangeArrowheads="1"/>
          </p:cNvSpPr>
          <p:nvPr/>
        </p:nvSpPr>
        <p:spPr bwMode="auto">
          <a:xfrm>
            <a:off x="2071688" y="3571875"/>
            <a:ext cx="46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endParaRPr lang="ru-RU" altLang="ru-RU" sz="3200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2549" name="Прямоугольник 41"/>
          <p:cNvSpPr>
            <a:spLocks noChangeArrowheads="1"/>
          </p:cNvSpPr>
          <p:nvPr/>
        </p:nvSpPr>
        <p:spPr bwMode="auto">
          <a:xfrm>
            <a:off x="6500813" y="4000500"/>
            <a:ext cx="46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endParaRPr lang="ru-RU" altLang="ru-RU" sz="3200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1714500" y="4500563"/>
            <a:ext cx="85725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2143125" y="4071938"/>
            <a:ext cx="428625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571750" y="3000375"/>
            <a:ext cx="7858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2571750" y="2714625"/>
            <a:ext cx="107156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7000875" y="4643438"/>
            <a:ext cx="50006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10800000">
            <a:off x="6286500" y="3143250"/>
            <a:ext cx="714375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7000875" y="5000625"/>
            <a:ext cx="7858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0800000">
            <a:off x="6500813" y="3500438"/>
            <a:ext cx="50006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2643188" y="3929063"/>
            <a:ext cx="9699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&lt;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71" name="Прямоугольник 70"/>
          <p:cNvSpPr>
            <a:spLocks noChangeArrowheads="1"/>
          </p:cNvSpPr>
          <p:nvPr/>
        </p:nvSpPr>
        <p:spPr bwMode="auto">
          <a:xfrm>
            <a:off x="6000750" y="4500563"/>
            <a:ext cx="9699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&lt;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72" name="Прямоугольник 71"/>
          <p:cNvSpPr>
            <a:spLocks noChangeArrowheads="1"/>
          </p:cNvSpPr>
          <p:nvPr/>
        </p:nvSpPr>
        <p:spPr bwMode="auto">
          <a:xfrm>
            <a:off x="1428750" y="2500313"/>
            <a:ext cx="1074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 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&gt;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73" name="Прямоугольник 72"/>
          <p:cNvSpPr>
            <a:spLocks noChangeArrowheads="1"/>
          </p:cNvSpPr>
          <p:nvPr/>
        </p:nvSpPr>
        <p:spPr bwMode="auto">
          <a:xfrm>
            <a:off x="7000875" y="3071813"/>
            <a:ext cx="1074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 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&gt;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2562" name="TextBox 73"/>
          <p:cNvSpPr txBox="1">
            <a:spLocks noChangeArrowheads="1"/>
          </p:cNvSpPr>
          <p:nvPr/>
        </p:nvSpPr>
        <p:spPr bwMode="auto">
          <a:xfrm>
            <a:off x="2857500" y="1857375"/>
            <a:ext cx="585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2563" name="TextBox 74"/>
          <p:cNvSpPr txBox="1">
            <a:spLocks noChangeArrowheads="1"/>
          </p:cNvSpPr>
          <p:nvPr/>
        </p:nvSpPr>
        <p:spPr bwMode="auto">
          <a:xfrm>
            <a:off x="428625" y="4000500"/>
            <a:ext cx="793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III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2564" name="TextBox 75"/>
          <p:cNvSpPr txBox="1">
            <a:spLocks noChangeArrowheads="1"/>
          </p:cNvSpPr>
          <p:nvPr/>
        </p:nvSpPr>
        <p:spPr bwMode="auto">
          <a:xfrm>
            <a:off x="5429250" y="3000375"/>
            <a:ext cx="688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2565" name="TextBox 76"/>
          <p:cNvSpPr txBox="1">
            <a:spLocks noChangeArrowheads="1"/>
          </p:cNvSpPr>
          <p:nvPr/>
        </p:nvSpPr>
        <p:spPr bwMode="auto">
          <a:xfrm>
            <a:off x="7215188" y="5286375"/>
            <a:ext cx="817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IV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</p:spTree>
    <p:extLst>
      <p:ext uri="{BB962C8B-B14F-4D97-AF65-F5344CB8AC3E}">
        <p14:creationId xmlns:p14="http://schemas.microsoft.com/office/powerpoint/2010/main" val="426759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  <p:bldP spid="37" grpId="0"/>
      <p:bldP spid="38" grpId="0"/>
      <p:bldP spid="70" grpId="0"/>
      <p:bldP spid="71" grpId="0"/>
      <p:bldP spid="72" grpId="0"/>
      <p:bldP spid="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86842" cy="2143119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Область</a:t>
            </a:r>
            <a:r>
              <a:rPr lang="en-US" sz="4000" dirty="0" smtClean="0"/>
              <a:t> </a:t>
            </a:r>
            <a:r>
              <a:rPr lang="ru-RU" sz="4000" dirty="0" smtClean="0"/>
              <a:t> </a:t>
            </a:r>
            <a:r>
              <a:rPr lang="ru-RU" sz="4000" u="sng" dirty="0" smtClean="0">
                <a:solidFill>
                  <a:srgbClr val="FF0000"/>
                </a:solidFill>
              </a:rPr>
              <a:t>значений </a:t>
            </a:r>
            <a:r>
              <a:rPr lang="ru-RU" sz="4000" u="sng" dirty="0" smtClean="0"/>
              <a:t>обратной пропорциональности</a:t>
            </a:r>
            <a:r>
              <a:rPr lang="ru-RU" sz="4000" dirty="0" smtClean="0"/>
              <a:t>, х≠0</a:t>
            </a:r>
            <a:r>
              <a:rPr lang="ru-RU" sz="4000" u="sng" dirty="0" smtClean="0"/>
              <a:t/>
            </a:r>
            <a:br>
              <a:rPr lang="ru-RU" sz="4000" u="sng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 flipH="1" flipV="1">
            <a:off x="393700" y="3606800"/>
            <a:ext cx="4357688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42875" y="3643313"/>
            <a:ext cx="4572000" cy="1587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1" name="TextBox 15"/>
          <p:cNvSpPr txBox="1">
            <a:spLocks noChangeArrowheads="1"/>
          </p:cNvSpPr>
          <p:nvPr/>
        </p:nvSpPr>
        <p:spPr bwMode="auto">
          <a:xfrm>
            <a:off x="1928813" y="1214438"/>
            <a:ext cx="5238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4582" name="TextBox 16"/>
          <p:cNvSpPr txBox="1">
            <a:spLocks noChangeArrowheads="1"/>
          </p:cNvSpPr>
          <p:nvPr/>
        </p:nvSpPr>
        <p:spPr bwMode="auto">
          <a:xfrm>
            <a:off x="4143375" y="3500438"/>
            <a:ext cx="4445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x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4583" name="TextBox 13"/>
          <p:cNvSpPr txBox="1">
            <a:spLocks noChangeArrowheads="1"/>
          </p:cNvSpPr>
          <p:nvPr/>
        </p:nvSpPr>
        <p:spPr bwMode="auto">
          <a:xfrm>
            <a:off x="285750" y="1357313"/>
            <a:ext cx="11493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u="sng" smtClean="0">
                <a:solidFill>
                  <a:srgbClr val="FF0000"/>
                </a:solidFill>
                <a:latin typeface="Calibri" pitchFamily="34" charset="0"/>
              </a:rPr>
              <a:t>k</a:t>
            </a: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&gt; 0</a:t>
            </a:r>
            <a:endParaRPr lang="ru-RU" altLang="ru-RU" sz="44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 flipH="1" flipV="1">
            <a:off x="4572794" y="4285456"/>
            <a:ext cx="485775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000625" y="4071938"/>
            <a:ext cx="4143375" cy="1587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6" name="TextBox 24"/>
          <p:cNvSpPr txBox="1">
            <a:spLocks noChangeArrowheads="1"/>
          </p:cNvSpPr>
          <p:nvPr/>
        </p:nvSpPr>
        <p:spPr bwMode="auto">
          <a:xfrm>
            <a:off x="6572250" y="1643063"/>
            <a:ext cx="5238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4587" name="TextBox 25"/>
          <p:cNvSpPr txBox="1">
            <a:spLocks noChangeArrowheads="1"/>
          </p:cNvSpPr>
          <p:nvPr/>
        </p:nvSpPr>
        <p:spPr bwMode="auto">
          <a:xfrm>
            <a:off x="8699500" y="4214813"/>
            <a:ext cx="4445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x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4588" name="TextBox 26"/>
          <p:cNvSpPr txBox="1">
            <a:spLocks noChangeArrowheads="1"/>
          </p:cNvSpPr>
          <p:nvPr/>
        </p:nvSpPr>
        <p:spPr bwMode="auto">
          <a:xfrm>
            <a:off x="7858125" y="1285875"/>
            <a:ext cx="11493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u="sng" smtClean="0">
                <a:solidFill>
                  <a:srgbClr val="FF0000"/>
                </a:solidFill>
                <a:latin typeface="Calibri" pitchFamily="34" charset="0"/>
              </a:rPr>
              <a:t>k</a:t>
            </a: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&lt; 0</a:t>
            </a:r>
            <a:endParaRPr lang="ru-RU" altLang="ru-RU" sz="44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0" y="5643563"/>
            <a:ext cx="46228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Е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(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)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 = (-∞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;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 0) 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U 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(0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; +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 ∞)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у(х) Є (-∞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;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 0) 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U 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(0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; +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 ∞)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36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4" name="Прямоугольник 33"/>
          <p:cNvSpPr>
            <a:spLocks noChangeArrowheads="1"/>
          </p:cNvSpPr>
          <p:nvPr/>
        </p:nvSpPr>
        <p:spPr bwMode="auto">
          <a:xfrm>
            <a:off x="2643188" y="5286375"/>
            <a:ext cx="712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-∞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6" name="Прямоугольник 35"/>
          <p:cNvSpPr>
            <a:spLocks noChangeArrowheads="1"/>
          </p:cNvSpPr>
          <p:nvPr/>
        </p:nvSpPr>
        <p:spPr bwMode="auto">
          <a:xfrm>
            <a:off x="2500313" y="1285875"/>
            <a:ext cx="904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7" name="Прямоугольник 36"/>
          <p:cNvSpPr>
            <a:spLocks noChangeArrowheads="1"/>
          </p:cNvSpPr>
          <p:nvPr/>
        </p:nvSpPr>
        <p:spPr bwMode="auto">
          <a:xfrm>
            <a:off x="7143750" y="6211888"/>
            <a:ext cx="712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-∞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8" name="Прямоугольник 37"/>
          <p:cNvSpPr>
            <a:spLocks noChangeArrowheads="1"/>
          </p:cNvSpPr>
          <p:nvPr/>
        </p:nvSpPr>
        <p:spPr bwMode="auto">
          <a:xfrm>
            <a:off x="7000875" y="1714500"/>
            <a:ext cx="904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4594" name="Прямоугольник 40"/>
          <p:cNvSpPr>
            <a:spLocks noChangeArrowheads="1"/>
          </p:cNvSpPr>
          <p:nvPr/>
        </p:nvSpPr>
        <p:spPr bwMode="auto">
          <a:xfrm>
            <a:off x="2071688" y="3571875"/>
            <a:ext cx="46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endParaRPr lang="ru-RU" altLang="ru-RU" sz="3200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4595" name="Прямоугольник 41"/>
          <p:cNvSpPr>
            <a:spLocks noChangeArrowheads="1"/>
          </p:cNvSpPr>
          <p:nvPr/>
        </p:nvSpPr>
        <p:spPr bwMode="auto">
          <a:xfrm>
            <a:off x="6929438" y="3929063"/>
            <a:ext cx="461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endParaRPr lang="ru-RU" altLang="ru-RU" sz="3200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rot="10800000">
            <a:off x="2071688" y="4500563"/>
            <a:ext cx="50006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10800000">
            <a:off x="2214563" y="4857750"/>
            <a:ext cx="357187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571750" y="2571750"/>
            <a:ext cx="2143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2571750" y="3000375"/>
            <a:ext cx="28575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7000875" y="5000625"/>
            <a:ext cx="35718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6572250" y="3429000"/>
            <a:ext cx="428625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10800000">
            <a:off x="7000875" y="5429250"/>
            <a:ext cx="28575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6643688" y="3143250"/>
            <a:ext cx="357187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2714625" y="4214813"/>
            <a:ext cx="9636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y&lt;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71" name="Прямоугольник 70"/>
          <p:cNvSpPr>
            <a:spLocks noChangeArrowheads="1"/>
          </p:cNvSpPr>
          <p:nvPr/>
        </p:nvSpPr>
        <p:spPr bwMode="auto">
          <a:xfrm>
            <a:off x="5929313" y="4786313"/>
            <a:ext cx="9636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y&lt;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72" name="Прямоугольник 71"/>
          <p:cNvSpPr>
            <a:spLocks noChangeArrowheads="1"/>
          </p:cNvSpPr>
          <p:nvPr/>
        </p:nvSpPr>
        <p:spPr bwMode="auto">
          <a:xfrm>
            <a:off x="1500188" y="2214563"/>
            <a:ext cx="9699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y&gt;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73" name="Прямоугольник 72"/>
          <p:cNvSpPr>
            <a:spLocks noChangeArrowheads="1"/>
          </p:cNvSpPr>
          <p:nvPr/>
        </p:nvSpPr>
        <p:spPr bwMode="auto">
          <a:xfrm>
            <a:off x="7143750" y="2786063"/>
            <a:ext cx="1074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&gt;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 rot="21443536">
            <a:off x="3027363" y="2024063"/>
            <a:ext cx="1071562" cy="1214437"/>
          </a:xfrm>
          <a:custGeom>
            <a:avLst/>
            <a:gdLst>
              <a:gd name="connsiteX0" fmla="*/ 0 w 1519707"/>
              <a:gd name="connsiteY0" fmla="*/ 0 h 1790163"/>
              <a:gd name="connsiteX1" fmla="*/ 90152 w 1519707"/>
              <a:gd name="connsiteY1" fmla="*/ 1030310 h 1790163"/>
              <a:gd name="connsiteX2" fmla="*/ 540913 w 1519707"/>
              <a:gd name="connsiteY2" fmla="*/ 1571223 h 1790163"/>
              <a:gd name="connsiteX3" fmla="*/ 1519707 w 1519707"/>
              <a:gd name="connsiteY3" fmla="*/ 1790163 h 1790163"/>
              <a:gd name="connsiteX4" fmla="*/ 1519707 w 1519707"/>
              <a:gd name="connsiteY4" fmla="*/ 1790163 h 1790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9707" h="1790163">
                <a:moveTo>
                  <a:pt x="0" y="0"/>
                </a:moveTo>
                <a:cubicBezTo>
                  <a:pt x="0" y="384220"/>
                  <a:pt x="0" y="768440"/>
                  <a:pt x="90152" y="1030310"/>
                </a:cubicBezTo>
                <a:cubicBezTo>
                  <a:pt x="180304" y="1292180"/>
                  <a:pt x="302654" y="1444581"/>
                  <a:pt x="540913" y="1571223"/>
                </a:cubicBezTo>
                <a:cubicBezTo>
                  <a:pt x="779172" y="1697865"/>
                  <a:pt x="1519707" y="1790163"/>
                  <a:pt x="1519707" y="1790163"/>
                </a:cubicBezTo>
                <a:lnTo>
                  <a:pt x="1519707" y="1790163"/>
                </a:lnTo>
              </a:path>
            </a:pathLst>
          </a:cu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2F2B20"/>
              </a:solidFill>
            </a:endParaRPr>
          </a:p>
        </p:txBody>
      </p:sp>
      <p:sp>
        <p:nvSpPr>
          <p:cNvPr id="46" name="Полилиния 45"/>
          <p:cNvSpPr/>
          <p:nvPr/>
        </p:nvSpPr>
        <p:spPr>
          <a:xfrm rot="10800000">
            <a:off x="642938" y="4071938"/>
            <a:ext cx="1285875" cy="1071562"/>
          </a:xfrm>
          <a:custGeom>
            <a:avLst/>
            <a:gdLst>
              <a:gd name="connsiteX0" fmla="*/ 0 w 1519707"/>
              <a:gd name="connsiteY0" fmla="*/ 0 h 1790163"/>
              <a:gd name="connsiteX1" fmla="*/ 90152 w 1519707"/>
              <a:gd name="connsiteY1" fmla="*/ 1030310 h 1790163"/>
              <a:gd name="connsiteX2" fmla="*/ 540913 w 1519707"/>
              <a:gd name="connsiteY2" fmla="*/ 1571223 h 1790163"/>
              <a:gd name="connsiteX3" fmla="*/ 1519707 w 1519707"/>
              <a:gd name="connsiteY3" fmla="*/ 1790163 h 1790163"/>
              <a:gd name="connsiteX4" fmla="*/ 1519707 w 1519707"/>
              <a:gd name="connsiteY4" fmla="*/ 1790163 h 1790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9707" h="1790163">
                <a:moveTo>
                  <a:pt x="0" y="0"/>
                </a:moveTo>
                <a:cubicBezTo>
                  <a:pt x="0" y="384220"/>
                  <a:pt x="0" y="768440"/>
                  <a:pt x="90152" y="1030310"/>
                </a:cubicBezTo>
                <a:cubicBezTo>
                  <a:pt x="180304" y="1292180"/>
                  <a:pt x="302654" y="1444581"/>
                  <a:pt x="540913" y="1571223"/>
                </a:cubicBezTo>
                <a:cubicBezTo>
                  <a:pt x="779172" y="1697865"/>
                  <a:pt x="1519707" y="1790163"/>
                  <a:pt x="1519707" y="1790163"/>
                </a:cubicBezTo>
                <a:lnTo>
                  <a:pt x="1519707" y="1790163"/>
                </a:lnTo>
              </a:path>
            </a:pathLst>
          </a:cu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2F2B20"/>
              </a:solidFill>
            </a:endParaRPr>
          </a:p>
        </p:txBody>
      </p:sp>
      <p:sp>
        <p:nvSpPr>
          <p:cNvPr id="50" name="Полилиния 49"/>
          <p:cNvSpPr/>
          <p:nvPr/>
        </p:nvSpPr>
        <p:spPr>
          <a:xfrm rot="15947042">
            <a:off x="5534819" y="2536031"/>
            <a:ext cx="923925" cy="1071563"/>
          </a:xfrm>
          <a:custGeom>
            <a:avLst/>
            <a:gdLst>
              <a:gd name="connsiteX0" fmla="*/ 0 w 1519707"/>
              <a:gd name="connsiteY0" fmla="*/ 0 h 1790163"/>
              <a:gd name="connsiteX1" fmla="*/ 90152 w 1519707"/>
              <a:gd name="connsiteY1" fmla="*/ 1030310 h 1790163"/>
              <a:gd name="connsiteX2" fmla="*/ 540913 w 1519707"/>
              <a:gd name="connsiteY2" fmla="*/ 1571223 h 1790163"/>
              <a:gd name="connsiteX3" fmla="*/ 1519707 w 1519707"/>
              <a:gd name="connsiteY3" fmla="*/ 1790163 h 1790163"/>
              <a:gd name="connsiteX4" fmla="*/ 1519707 w 1519707"/>
              <a:gd name="connsiteY4" fmla="*/ 1790163 h 1790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9707" h="1790163">
                <a:moveTo>
                  <a:pt x="0" y="0"/>
                </a:moveTo>
                <a:cubicBezTo>
                  <a:pt x="0" y="384220"/>
                  <a:pt x="0" y="768440"/>
                  <a:pt x="90152" y="1030310"/>
                </a:cubicBezTo>
                <a:cubicBezTo>
                  <a:pt x="180304" y="1292180"/>
                  <a:pt x="302654" y="1444581"/>
                  <a:pt x="540913" y="1571223"/>
                </a:cubicBezTo>
                <a:cubicBezTo>
                  <a:pt x="779172" y="1697865"/>
                  <a:pt x="1519707" y="1790163"/>
                  <a:pt x="1519707" y="1790163"/>
                </a:cubicBezTo>
                <a:lnTo>
                  <a:pt x="1519707" y="1790163"/>
                </a:lnTo>
              </a:path>
            </a:pathLst>
          </a:cu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2F2B20"/>
              </a:solidFill>
            </a:endParaRPr>
          </a:p>
        </p:txBody>
      </p:sp>
      <p:sp>
        <p:nvSpPr>
          <p:cNvPr id="56" name="Полилиния 55"/>
          <p:cNvSpPr/>
          <p:nvPr/>
        </p:nvSpPr>
        <p:spPr>
          <a:xfrm rot="4806368">
            <a:off x="7599363" y="4629150"/>
            <a:ext cx="896938" cy="1100137"/>
          </a:xfrm>
          <a:custGeom>
            <a:avLst/>
            <a:gdLst>
              <a:gd name="connsiteX0" fmla="*/ 0 w 1519707"/>
              <a:gd name="connsiteY0" fmla="*/ 0 h 1790163"/>
              <a:gd name="connsiteX1" fmla="*/ 90152 w 1519707"/>
              <a:gd name="connsiteY1" fmla="*/ 1030310 h 1790163"/>
              <a:gd name="connsiteX2" fmla="*/ 540913 w 1519707"/>
              <a:gd name="connsiteY2" fmla="*/ 1571223 h 1790163"/>
              <a:gd name="connsiteX3" fmla="*/ 1519707 w 1519707"/>
              <a:gd name="connsiteY3" fmla="*/ 1790163 h 1790163"/>
              <a:gd name="connsiteX4" fmla="*/ 1519707 w 1519707"/>
              <a:gd name="connsiteY4" fmla="*/ 1790163 h 1790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9707" h="1790163">
                <a:moveTo>
                  <a:pt x="0" y="0"/>
                </a:moveTo>
                <a:cubicBezTo>
                  <a:pt x="0" y="384220"/>
                  <a:pt x="0" y="768440"/>
                  <a:pt x="90152" y="1030310"/>
                </a:cubicBezTo>
                <a:cubicBezTo>
                  <a:pt x="180304" y="1292180"/>
                  <a:pt x="302654" y="1444581"/>
                  <a:pt x="540913" y="1571223"/>
                </a:cubicBezTo>
                <a:cubicBezTo>
                  <a:pt x="779172" y="1697865"/>
                  <a:pt x="1519707" y="1790163"/>
                  <a:pt x="1519707" y="1790163"/>
                </a:cubicBezTo>
                <a:lnTo>
                  <a:pt x="1519707" y="1790163"/>
                </a:lnTo>
              </a:path>
            </a:pathLst>
          </a:cu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2F2B20"/>
              </a:solidFill>
            </a:endParaRPr>
          </a:p>
        </p:txBody>
      </p:sp>
      <p:sp>
        <p:nvSpPr>
          <p:cNvPr id="24612" name="TextBox 38"/>
          <p:cNvSpPr txBox="1">
            <a:spLocks noChangeArrowheads="1"/>
          </p:cNvSpPr>
          <p:nvPr/>
        </p:nvSpPr>
        <p:spPr bwMode="auto">
          <a:xfrm>
            <a:off x="3429000" y="2071688"/>
            <a:ext cx="585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4613" name="TextBox 42"/>
          <p:cNvSpPr txBox="1">
            <a:spLocks noChangeArrowheads="1"/>
          </p:cNvSpPr>
          <p:nvPr/>
        </p:nvSpPr>
        <p:spPr bwMode="auto">
          <a:xfrm>
            <a:off x="571500" y="4500563"/>
            <a:ext cx="793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III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4614" name="TextBox 43"/>
          <p:cNvSpPr txBox="1">
            <a:spLocks noChangeArrowheads="1"/>
          </p:cNvSpPr>
          <p:nvPr/>
        </p:nvSpPr>
        <p:spPr bwMode="auto">
          <a:xfrm>
            <a:off x="5429250" y="2500313"/>
            <a:ext cx="688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4615" name="TextBox 44"/>
          <p:cNvSpPr txBox="1">
            <a:spLocks noChangeArrowheads="1"/>
          </p:cNvSpPr>
          <p:nvPr/>
        </p:nvSpPr>
        <p:spPr bwMode="auto">
          <a:xfrm>
            <a:off x="8215313" y="5286375"/>
            <a:ext cx="817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IV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pic>
        <p:nvPicPr>
          <p:cNvPr id="24616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1239838"/>
            <a:ext cx="10001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04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  <p:bldP spid="37" grpId="0"/>
      <p:bldP spid="38" grpId="0"/>
      <p:bldP spid="70" grpId="0"/>
      <p:bldP spid="71" grpId="0"/>
      <p:bldP spid="72" grpId="0"/>
      <p:bldP spid="7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" y="357177"/>
            <a:ext cx="9143999" cy="16430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Область</a:t>
            </a:r>
            <a:r>
              <a:rPr lang="en-US" sz="3600" dirty="0" smtClean="0"/>
              <a:t> 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значений </a:t>
            </a:r>
            <a:r>
              <a:rPr lang="ru-RU" sz="3600" u="sng" dirty="0" smtClean="0"/>
              <a:t>квадратичной функции</a:t>
            </a:r>
            <a:r>
              <a:rPr lang="ru-RU" sz="3600" dirty="0" smtClean="0"/>
              <a:t>,   а≠0</a:t>
            </a:r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 smtClean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 flipH="1" flipV="1">
            <a:off x="393700" y="3606800"/>
            <a:ext cx="4357688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14313" y="4714875"/>
            <a:ext cx="45720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29" name="TextBox 15"/>
          <p:cNvSpPr txBox="1">
            <a:spLocks noChangeArrowheads="1"/>
          </p:cNvSpPr>
          <p:nvPr/>
        </p:nvSpPr>
        <p:spPr bwMode="auto">
          <a:xfrm>
            <a:off x="1928813" y="1214438"/>
            <a:ext cx="5238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6630" name="TextBox 16"/>
          <p:cNvSpPr txBox="1">
            <a:spLocks noChangeArrowheads="1"/>
          </p:cNvSpPr>
          <p:nvPr/>
        </p:nvSpPr>
        <p:spPr bwMode="auto">
          <a:xfrm>
            <a:off x="4214813" y="3929063"/>
            <a:ext cx="4445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x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6631" name="TextBox 13"/>
          <p:cNvSpPr txBox="1">
            <a:spLocks noChangeArrowheads="1"/>
          </p:cNvSpPr>
          <p:nvPr/>
        </p:nvSpPr>
        <p:spPr bwMode="auto">
          <a:xfrm>
            <a:off x="285750" y="1357313"/>
            <a:ext cx="115728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400" b="1" u="sng" smtClean="0">
                <a:solidFill>
                  <a:srgbClr val="FF0000"/>
                </a:solidFill>
                <a:latin typeface="Calibri" pitchFamily="34" charset="0"/>
              </a:rPr>
              <a:t>а</a:t>
            </a: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&gt; 0</a:t>
            </a:r>
            <a:endParaRPr lang="ru-RU" altLang="ru-RU" sz="44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 flipH="1" flipV="1">
            <a:off x="4894262" y="3535363"/>
            <a:ext cx="4214813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000625" y="2428875"/>
            <a:ext cx="4143375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4" name="TextBox 24"/>
          <p:cNvSpPr txBox="1">
            <a:spLocks noChangeArrowheads="1"/>
          </p:cNvSpPr>
          <p:nvPr/>
        </p:nvSpPr>
        <p:spPr bwMode="auto">
          <a:xfrm>
            <a:off x="6500813" y="1143000"/>
            <a:ext cx="5238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6635" name="TextBox 25"/>
          <p:cNvSpPr txBox="1">
            <a:spLocks noChangeArrowheads="1"/>
          </p:cNvSpPr>
          <p:nvPr/>
        </p:nvSpPr>
        <p:spPr bwMode="auto">
          <a:xfrm>
            <a:off x="8699500" y="1714500"/>
            <a:ext cx="4445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x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6636" name="TextBox 26"/>
          <p:cNvSpPr txBox="1">
            <a:spLocks noChangeArrowheads="1"/>
          </p:cNvSpPr>
          <p:nvPr/>
        </p:nvSpPr>
        <p:spPr bwMode="auto">
          <a:xfrm>
            <a:off x="7643813" y="1285875"/>
            <a:ext cx="115728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400" b="1" u="sng" smtClean="0">
                <a:solidFill>
                  <a:srgbClr val="FF0000"/>
                </a:solidFill>
                <a:latin typeface="Calibri" pitchFamily="34" charset="0"/>
              </a:rPr>
              <a:t>а</a:t>
            </a:r>
            <a:r>
              <a:rPr lang="en-US" altLang="ru-RU" sz="4400" b="1" u="sng" smtClean="0">
                <a:solidFill>
                  <a:srgbClr val="2F2B20"/>
                </a:solidFill>
                <a:latin typeface="Calibri" pitchFamily="34" charset="0"/>
              </a:rPr>
              <a:t>&lt; 0</a:t>
            </a:r>
            <a:endParaRPr lang="ru-RU" altLang="ru-RU" sz="4400" b="1" u="sng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6637" name="Прямоугольник 32"/>
          <p:cNvSpPr>
            <a:spLocks noChangeArrowheads="1"/>
          </p:cNvSpPr>
          <p:nvPr/>
        </p:nvSpPr>
        <p:spPr bwMode="auto">
          <a:xfrm>
            <a:off x="214313" y="5643563"/>
            <a:ext cx="256381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Е</a:t>
            </a:r>
            <a:r>
              <a:rPr lang="en-US" altLang="ru-RU" sz="3200" b="1" smtClean="0">
                <a:solidFill>
                  <a:srgbClr val="2F2B20"/>
                </a:solidFill>
                <a:latin typeface="Calibri" pitchFamily="34" charset="0"/>
              </a:rPr>
              <a:t>(</a:t>
            </a: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3200" b="1" smtClean="0">
                <a:solidFill>
                  <a:srgbClr val="2F2B20"/>
                </a:solidFill>
                <a:latin typeface="Calibri" pitchFamily="34" charset="0"/>
              </a:rPr>
              <a:t>)</a:t>
            </a: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 = </a:t>
            </a:r>
            <a:r>
              <a:rPr lang="en-US" altLang="ru-RU" sz="3200" b="1" smtClean="0">
                <a:solidFill>
                  <a:srgbClr val="2F2B20"/>
                </a:solidFill>
                <a:latin typeface="Calibri" pitchFamily="34" charset="0"/>
              </a:rPr>
              <a:t>[</a:t>
            </a: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r>
              <a:rPr lang="en-US" altLang="ru-RU" sz="3200" b="1" smtClean="0">
                <a:solidFill>
                  <a:srgbClr val="2F2B20"/>
                </a:solidFill>
                <a:latin typeface="Calibri" pitchFamily="34" charset="0"/>
              </a:rPr>
              <a:t>; +</a:t>
            </a: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 ∞)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у(х) Є </a:t>
            </a:r>
            <a:r>
              <a:rPr lang="en-US" altLang="ru-RU" sz="3200" b="1" smtClean="0">
                <a:solidFill>
                  <a:srgbClr val="2F2B20"/>
                </a:solidFill>
                <a:latin typeface="Calibri" pitchFamily="34" charset="0"/>
              </a:rPr>
              <a:t>[</a:t>
            </a: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r>
              <a:rPr lang="en-US" altLang="ru-RU" sz="3200" b="1" smtClean="0">
                <a:solidFill>
                  <a:srgbClr val="2F2B20"/>
                </a:solidFill>
                <a:latin typeface="Calibri" pitchFamily="34" charset="0"/>
              </a:rPr>
              <a:t>; +</a:t>
            </a: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 ∞)</a:t>
            </a:r>
          </a:p>
        </p:txBody>
      </p:sp>
      <p:sp>
        <p:nvSpPr>
          <p:cNvPr id="34" name="Прямоугольник 33"/>
          <p:cNvSpPr>
            <a:spLocks noChangeArrowheads="1"/>
          </p:cNvSpPr>
          <p:nvPr/>
        </p:nvSpPr>
        <p:spPr bwMode="auto">
          <a:xfrm>
            <a:off x="-22225" y="4772025"/>
            <a:ext cx="757238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-∞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6" name="Прямоугольник 35"/>
          <p:cNvSpPr>
            <a:spLocks noChangeArrowheads="1"/>
          </p:cNvSpPr>
          <p:nvPr/>
        </p:nvSpPr>
        <p:spPr bwMode="auto">
          <a:xfrm>
            <a:off x="4043363" y="4772025"/>
            <a:ext cx="96202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7" name="Прямоугольник 36"/>
          <p:cNvSpPr>
            <a:spLocks noChangeArrowheads="1"/>
          </p:cNvSpPr>
          <p:nvPr/>
        </p:nvSpPr>
        <p:spPr bwMode="auto">
          <a:xfrm>
            <a:off x="4857750" y="2500313"/>
            <a:ext cx="712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-∞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8" name="Прямоугольник 37"/>
          <p:cNvSpPr>
            <a:spLocks noChangeArrowheads="1"/>
          </p:cNvSpPr>
          <p:nvPr/>
        </p:nvSpPr>
        <p:spPr bwMode="auto">
          <a:xfrm>
            <a:off x="8239125" y="2428875"/>
            <a:ext cx="904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6642" name="Прямоугольник 40"/>
          <p:cNvSpPr>
            <a:spLocks noChangeArrowheads="1"/>
          </p:cNvSpPr>
          <p:nvPr/>
        </p:nvSpPr>
        <p:spPr bwMode="auto">
          <a:xfrm>
            <a:off x="2143125" y="4643438"/>
            <a:ext cx="461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endParaRPr lang="ru-RU" altLang="ru-RU" sz="3200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6643" name="Прямоугольник 41"/>
          <p:cNvSpPr>
            <a:spLocks noChangeArrowheads="1"/>
          </p:cNvSpPr>
          <p:nvPr/>
        </p:nvSpPr>
        <p:spPr bwMode="auto">
          <a:xfrm>
            <a:off x="6429375" y="1928813"/>
            <a:ext cx="461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endParaRPr lang="ru-RU" altLang="ru-RU" sz="3200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1928813" y="3429000"/>
            <a:ext cx="135731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785938" y="2786063"/>
            <a:ext cx="17145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5857875" y="4786313"/>
            <a:ext cx="2143125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0800000">
            <a:off x="6143625" y="3929063"/>
            <a:ext cx="1571625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 71"/>
          <p:cNvSpPr>
            <a:spLocks noChangeArrowheads="1"/>
          </p:cNvSpPr>
          <p:nvPr/>
        </p:nvSpPr>
        <p:spPr bwMode="auto">
          <a:xfrm>
            <a:off x="3286125" y="3214688"/>
            <a:ext cx="1074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 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&gt;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6649" name="Прямоугольник 72"/>
          <p:cNvSpPr>
            <a:spLocks noChangeArrowheads="1"/>
          </p:cNvSpPr>
          <p:nvPr/>
        </p:nvSpPr>
        <p:spPr bwMode="auto">
          <a:xfrm>
            <a:off x="7786688" y="3286125"/>
            <a:ext cx="9699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y&lt;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6650" name="TextBox 95"/>
          <p:cNvSpPr txBox="1">
            <a:spLocks noChangeArrowheads="1"/>
          </p:cNvSpPr>
          <p:nvPr/>
        </p:nvSpPr>
        <p:spPr bwMode="auto">
          <a:xfrm>
            <a:off x="2786063" y="1785938"/>
            <a:ext cx="585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6651" name="TextBox 96"/>
          <p:cNvSpPr txBox="1">
            <a:spLocks noChangeArrowheads="1"/>
          </p:cNvSpPr>
          <p:nvPr/>
        </p:nvSpPr>
        <p:spPr bwMode="auto">
          <a:xfrm>
            <a:off x="5357813" y="3214688"/>
            <a:ext cx="793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III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6652" name="TextBox 97"/>
          <p:cNvSpPr txBox="1">
            <a:spLocks noChangeArrowheads="1"/>
          </p:cNvSpPr>
          <p:nvPr/>
        </p:nvSpPr>
        <p:spPr bwMode="auto">
          <a:xfrm>
            <a:off x="1785938" y="1928813"/>
            <a:ext cx="688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6653" name="TextBox 98"/>
          <p:cNvSpPr txBox="1">
            <a:spLocks noChangeArrowheads="1"/>
          </p:cNvSpPr>
          <p:nvPr/>
        </p:nvSpPr>
        <p:spPr bwMode="auto">
          <a:xfrm>
            <a:off x="8143875" y="4500563"/>
            <a:ext cx="817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IV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66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665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2F2B20"/>
              </a:solidFill>
              <a:latin typeface="Calibri" pitchFamily="34" charset="0"/>
            </a:endParaRPr>
          </a:p>
        </p:txBody>
      </p:sp>
      <p:pic>
        <p:nvPicPr>
          <p:cNvPr id="26656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1071563"/>
            <a:ext cx="157162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Полилиния 47"/>
          <p:cNvSpPr/>
          <p:nvPr/>
        </p:nvSpPr>
        <p:spPr>
          <a:xfrm>
            <a:off x="1785938" y="2786063"/>
            <a:ext cx="1687512" cy="1946275"/>
          </a:xfrm>
          <a:custGeom>
            <a:avLst/>
            <a:gdLst>
              <a:gd name="connsiteX0" fmla="*/ 0 w 1687132"/>
              <a:gd name="connsiteY0" fmla="*/ 51515 h 2803301"/>
              <a:gd name="connsiteX1" fmla="*/ 772732 w 1687132"/>
              <a:gd name="connsiteY1" fmla="*/ 2794715 h 2803301"/>
              <a:gd name="connsiteX2" fmla="*/ 1687132 w 1687132"/>
              <a:gd name="connsiteY2" fmla="*/ 0 h 2803301"/>
              <a:gd name="connsiteX3" fmla="*/ 1687132 w 1687132"/>
              <a:gd name="connsiteY3" fmla="*/ 0 h 2803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7132" h="2803301">
                <a:moveTo>
                  <a:pt x="0" y="51515"/>
                </a:moveTo>
                <a:cubicBezTo>
                  <a:pt x="245771" y="1427408"/>
                  <a:pt x="491543" y="2803301"/>
                  <a:pt x="772732" y="2794715"/>
                </a:cubicBezTo>
                <a:cubicBezTo>
                  <a:pt x="1053921" y="2786129"/>
                  <a:pt x="1687132" y="0"/>
                  <a:pt x="1687132" y="0"/>
                </a:cubicBezTo>
                <a:lnTo>
                  <a:pt x="1687132" y="0"/>
                </a:lnTo>
              </a:path>
            </a:pathLst>
          </a:cu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2F2B20"/>
              </a:solidFill>
            </a:endParaRPr>
          </a:p>
        </p:txBody>
      </p:sp>
      <p:sp>
        <p:nvSpPr>
          <p:cNvPr id="55" name="Полилиния 54"/>
          <p:cNvSpPr/>
          <p:nvPr/>
        </p:nvSpPr>
        <p:spPr>
          <a:xfrm rot="10800000">
            <a:off x="6143625" y="2428875"/>
            <a:ext cx="1616075" cy="1500188"/>
          </a:xfrm>
          <a:custGeom>
            <a:avLst/>
            <a:gdLst>
              <a:gd name="connsiteX0" fmla="*/ 0 w 1687132"/>
              <a:gd name="connsiteY0" fmla="*/ 51515 h 2803301"/>
              <a:gd name="connsiteX1" fmla="*/ 772732 w 1687132"/>
              <a:gd name="connsiteY1" fmla="*/ 2794715 h 2803301"/>
              <a:gd name="connsiteX2" fmla="*/ 1687132 w 1687132"/>
              <a:gd name="connsiteY2" fmla="*/ 0 h 2803301"/>
              <a:gd name="connsiteX3" fmla="*/ 1687132 w 1687132"/>
              <a:gd name="connsiteY3" fmla="*/ 0 h 2803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7132" h="2803301">
                <a:moveTo>
                  <a:pt x="0" y="51515"/>
                </a:moveTo>
                <a:cubicBezTo>
                  <a:pt x="245771" y="1427408"/>
                  <a:pt x="491543" y="2803301"/>
                  <a:pt x="772732" y="2794715"/>
                </a:cubicBezTo>
                <a:cubicBezTo>
                  <a:pt x="1053921" y="2786129"/>
                  <a:pt x="1687132" y="0"/>
                  <a:pt x="1687132" y="0"/>
                </a:cubicBezTo>
                <a:lnTo>
                  <a:pt x="1687132" y="0"/>
                </a:lnTo>
              </a:path>
            </a:pathLst>
          </a:cu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2F2B20"/>
              </a:solidFill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1500188" y="1571625"/>
            <a:ext cx="2357437" cy="3160713"/>
          </a:xfrm>
          <a:custGeom>
            <a:avLst/>
            <a:gdLst>
              <a:gd name="connsiteX0" fmla="*/ 0 w 1687132"/>
              <a:gd name="connsiteY0" fmla="*/ 51515 h 2803301"/>
              <a:gd name="connsiteX1" fmla="*/ 772732 w 1687132"/>
              <a:gd name="connsiteY1" fmla="*/ 2794715 h 2803301"/>
              <a:gd name="connsiteX2" fmla="*/ 1687132 w 1687132"/>
              <a:gd name="connsiteY2" fmla="*/ 0 h 2803301"/>
              <a:gd name="connsiteX3" fmla="*/ 1687132 w 1687132"/>
              <a:gd name="connsiteY3" fmla="*/ 0 h 2803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7132" h="2803301">
                <a:moveTo>
                  <a:pt x="0" y="51515"/>
                </a:moveTo>
                <a:cubicBezTo>
                  <a:pt x="245771" y="1427408"/>
                  <a:pt x="491543" y="2803301"/>
                  <a:pt x="772732" y="2794715"/>
                </a:cubicBezTo>
                <a:cubicBezTo>
                  <a:pt x="1053921" y="2786129"/>
                  <a:pt x="1687132" y="0"/>
                  <a:pt x="1687132" y="0"/>
                </a:cubicBezTo>
                <a:lnTo>
                  <a:pt x="1687132" y="0"/>
                </a:lnTo>
              </a:path>
            </a:pathLst>
          </a:cu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2F2B20"/>
              </a:solidFill>
            </a:endParaRPr>
          </a:p>
        </p:txBody>
      </p:sp>
      <p:sp>
        <p:nvSpPr>
          <p:cNvPr id="76" name="Полилиния 75"/>
          <p:cNvSpPr/>
          <p:nvPr/>
        </p:nvSpPr>
        <p:spPr>
          <a:xfrm rot="10800000">
            <a:off x="5572125" y="2428875"/>
            <a:ext cx="2643188" cy="3214688"/>
          </a:xfrm>
          <a:custGeom>
            <a:avLst/>
            <a:gdLst>
              <a:gd name="connsiteX0" fmla="*/ 0 w 1687132"/>
              <a:gd name="connsiteY0" fmla="*/ 51515 h 2803301"/>
              <a:gd name="connsiteX1" fmla="*/ 772732 w 1687132"/>
              <a:gd name="connsiteY1" fmla="*/ 2794715 h 2803301"/>
              <a:gd name="connsiteX2" fmla="*/ 1687132 w 1687132"/>
              <a:gd name="connsiteY2" fmla="*/ 0 h 2803301"/>
              <a:gd name="connsiteX3" fmla="*/ 1687132 w 1687132"/>
              <a:gd name="connsiteY3" fmla="*/ 0 h 2803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7132" h="2803301">
                <a:moveTo>
                  <a:pt x="0" y="51515"/>
                </a:moveTo>
                <a:cubicBezTo>
                  <a:pt x="245771" y="1427408"/>
                  <a:pt x="491543" y="2803301"/>
                  <a:pt x="772732" y="2794715"/>
                </a:cubicBezTo>
                <a:cubicBezTo>
                  <a:pt x="1053921" y="2786129"/>
                  <a:pt x="1687132" y="0"/>
                  <a:pt x="1687132" y="0"/>
                </a:cubicBezTo>
                <a:lnTo>
                  <a:pt x="1687132" y="0"/>
                </a:lnTo>
              </a:path>
            </a:pathLst>
          </a:cu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2F2B20"/>
              </a:solidFill>
            </a:endParaRPr>
          </a:p>
        </p:txBody>
      </p:sp>
      <p:sp>
        <p:nvSpPr>
          <p:cNvPr id="26661" name="Прямоугольник 58"/>
          <p:cNvSpPr>
            <a:spLocks noChangeArrowheads="1"/>
          </p:cNvSpPr>
          <p:nvPr/>
        </p:nvSpPr>
        <p:spPr bwMode="auto">
          <a:xfrm>
            <a:off x="5643563" y="5657850"/>
            <a:ext cx="25431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Е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(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)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 = (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-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∞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;0]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у(х) Є (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-</a:t>
            </a: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∞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;0]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91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7" grpId="0"/>
      <p:bldP spid="38" grpId="0"/>
      <p:bldP spid="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" y="214290"/>
            <a:ext cx="8643938" cy="12858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Область</a:t>
            </a:r>
            <a:r>
              <a:rPr lang="en-US" sz="3600" dirty="0" smtClean="0"/>
              <a:t> 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значений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u="sng" dirty="0" smtClean="0"/>
              <a:t> </a:t>
            </a:r>
            <a:r>
              <a:rPr lang="ru-RU" sz="3600" u="sng" dirty="0" smtClean="0"/>
              <a:t>функции</a:t>
            </a:r>
            <a:r>
              <a:rPr lang="en-US" sz="3600" u="sng" dirty="0" smtClean="0"/>
              <a:t>                      </a:t>
            </a:r>
            <a:r>
              <a:rPr lang="ru-RU" sz="3600" dirty="0" smtClean="0"/>
              <a:t>,   </a:t>
            </a:r>
            <a:r>
              <a:rPr lang="ru-RU" sz="3600" dirty="0" err="1" smtClean="0"/>
              <a:t>х</a:t>
            </a:r>
            <a:r>
              <a:rPr lang="en-US" sz="3600" dirty="0" smtClean="0"/>
              <a:t> ≥ </a:t>
            </a:r>
            <a:r>
              <a:rPr lang="ru-RU" sz="3600" dirty="0" smtClean="0"/>
              <a:t>0</a:t>
            </a:r>
            <a:br>
              <a:rPr lang="ru-RU" sz="3600" dirty="0" smtClean="0"/>
            </a:br>
            <a:endParaRPr lang="ru-RU" sz="3600" dirty="0" smtClean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 flipH="1" flipV="1">
            <a:off x="393700" y="3606800"/>
            <a:ext cx="4357688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14313" y="4714875"/>
            <a:ext cx="8501062" cy="7143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7" name="TextBox 15"/>
          <p:cNvSpPr txBox="1">
            <a:spLocks noChangeArrowheads="1"/>
          </p:cNvSpPr>
          <p:nvPr/>
        </p:nvSpPr>
        <p:spPr bwMode="auto">
          <a:xfrm>
            <a:off x="1928813" y="1214438"/>
            <a:ext cx="5238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8678" name="TextBox 16"/>
          <p:cNvSpPr txBox="1">
            <a:spLocks noChangeArrowheads="1"/>
          </p:cNvSpPr>
          <p:nvPr/>
        </p:nvSpPr>
        <p:spPr bwMode="auto">
          <a:xfrm>
            <a:off x="8501063" y="3929063"/>
            <a:ext cx="4445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x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214313" y="5572125"/>
            <a:ext cx="8183562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smtClean="0">
                <a:solidFill>
                  <a:srgbClr val="2F2B20"/>
                </a:solidFill>
                <a:latin typeface="Calibri" pitchFamily="34" charset="0"/>
              </a:rPr>
              <a:t>Е</a:t>
            </a:r>
            <a:r>
              <a:rPr lang="en-US" altLang="ru-RU" sz="6000" b="1" smtClean="0">
                <a:solidFill>
                  <a:srgbClr val="2F2B20"/>
                </a:solidFill>
                <a:latin typeface="Calibri" pitchFamily="34" charset="0"/>
              </a:rPr>
              <a:t>(</a:t>
            </a:r>
            <a:r>
              <a:rPr lang="ru-RU" altLang="ru-RU" sz="6000" b="1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6000" b="1" smtClean="0">
                <a:solidFill>
                  <a:srgbClr val="2F2B20"/>
                </a:solidFill>
                <a:latin typeface="Calibri" pitchFamily="34" charset="0"/>
              </a:rPr>
              <a:t>)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 = 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[0; +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 ∞)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;        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у(х) Є 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[0; +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 ∞)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6" name="Прямоугольник 35"/>
          <p:cNvSpPr>
            <a:spLocks noChangeArrowheads="1"/>
          </p:cNvSpPr>
          <p:nvPr/>
        </p:nvSpPr>
        <p:spPr bwMode="auto">
          <a:xfrm>
            <a:off x="7929563" y="4857750"/>
            <a:ext cx="962025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8681" name="Прямоугольник 40"/>
          <p:cNvSpPr>
            <a:spLocks noChangeArrowheads="1"/>
          </p:cNvSpPr>
          <p:nvPr/>
        </p:nvSpPr>
        <p:spPr bwMode="auto">
          <a:xfrm>
            <a:off x="2143125" y="4643438"/>
            <a:ext cx="461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endParaRPr lang="ru-RU" altLang="ru-RU" sz="3200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2571750" y="4214813"/>
            <a:ext cx="207168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2571750" y="4000500"/>
            <a:ext cx="550068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2571750" y="4429125"/>
            <a:ext cx="28575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 71"/>
          <p:cNvSpPr>
            <a:spLocks noChangeArrowheads="1"/>
          </p:cNvSpPr>
          <p:nvPr/>
        </p:nvSpPr>
        <p:spPr bwMode="auto">
          <a:xfrm>
            <a:off x="1214438" y="3857625"/>
            <a:ext cx="10747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 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≥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8686" name="TextBox 95"/>
          <p:cNvSpPr txBox="1">
            <a:spLocks noChangeArrowheads="1"/>
          </p:cNvSpPr>
          <p:nvPr/>
        </p:nvSpPr>
        <p:spPr bwMode="auto">
          <a:xfrm>
            <a:off x="4500563" y="2143125"/>
            <a:ext cx="585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868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868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868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2F2B20"/>
              </a:solidFill>
              <a:latin typeface="Calibri" pitchFamily="34" charset="0"/>
            </a:endParaRPr>
          </a:p>
        </p:txBody>
      </p:sp>
      <p:pic>
        <p:nvPicPr>
          <p:cNvPr id="28690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735806"/>
            <a:ext cx="16383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Полилиния 49"/>
          <p:cNvSpPr/>
          <p:nvPr/>
        </p:nvSpPr>
        <p:spPr>
          <a:xfrm>
            <a:off x="2576513" y="4071938"/>
            <a:ext cx="4138612" cy="628650"/>
          </a:xfrm>
          <a:custGeom>
            <a:avLst/>
            <a:gdLst>
              <a:gd name="connsiteX0" fmla="*/ 0 w 6175419"/>
              <a:gd name="connsiteY0" fmla="*/ 714778 h 714778"/>
              <a:gd name="connsiteX1" fmla="*/ 1004552 w 6175419"/>
              <a:gd name="connsiteY1" fmla="*/ 328412 h 714778"/>
              <a:gd name="connsiteX2" fmla="*/ 5434884 w 6175419"/>
              <a:gd name="connsiteY2" fmla="*/ 45076 h 714778"/>
              <a:gd name="connsiteX3" fmla="*/ 5447763 w 6175419"/>
              <a:gd name="connsiteY3" fmla="*/ 57955 h 714778"/>
              <a:gd name="connsiteX4" fmla="*/ 5447763 w 6175419"/>
              <a:gd name="connsiteY4" fmla="*/ 57955 h 7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5419" h="714778">
                <a:moveTo>
                  <a:pt x="0" y="714778"/>
                </a:moveTo>
                <a:cubicBezTo>
                  <a:pt x="49369" y="577403"/>
                  <a:pt x="98738" y="440029"/>
                  <a:pt x="1004552" y="328412"/>
                </a:cubicBezTo>
                <a:cubicBezTo>
                  <a:pt x="1910366" y="216795"/>
                  <a:pt x="4694349" y="90152"/>
                  <a:pt x="5434884" y="45076"/>
                </a:cubicBezTo>
                <a:cubicBezTo>
                  <a:pt x="6175419" y="0"/>
                  <a:pt x="5447763" y="57955"/>
                  <a:pt x="5447763" y="57955"/>
                </a:cubicBezTo>
                <a:lnTo>
                  <a:pt x="5447763" y="57955"/>
                </a:lnTo>
              </a:path>
            </a:pathLst>
          </a:cu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2F2B20"/>
              </a:solidFill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2571750" y="3929063"/>
            <a:ext cx="6786563" cy="771525"/>
          </a:xfrm>
          <a:custGeom>
            <a:avLst/>
            <a:gdLst>
              <a:gd name="connsiteX0" fmla="*/ 0 w 6175419"/>
              <a:gd name="connsiteY0" fmla="*/ 714778 h 714778"/>
              <a:gd name="connsiteX1" fmla="*/ 1004552 w 6175419"/>
              <a:gd name="connsiteY1" fmla="*/ 328412 h 714778"/>
              <a:gd name="connsiteX2" fmla="*/ 5434884 w 6175419"/>
              <a:gd name="connsiteY2" fmla="*/ 45076 h 714778"/>
              <a:gd name="connsiteX3" fmla="*/ 5447763 w 6175419"/>
              <a:gd name="connsiteY3" fmla="*/ 57955 h 714778"/>
              <a:gd name="connsiteX4" fmla="*/ 5447763 w 6175419"/>
              <a:gd name="connsiteY4" fmla="*/ 57955 h 7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5419" h="714778">
                <a:moveTo>
                  <a:pt x="0" y="714778"/>
                </a:moveTo>
                <a:cubicBezTo>
                  <a:pt x="49369" y="577403"/>
                  <a:pt x="98738" y="440029"/>
                  <a:pt x="1004552" y="328412"/>
                </a:cubicBezTo>
                <a:cubicBezTo>
                  <a:pt x="1910366" y="216795"/>
                  <a:pt x="4694349" y="90152"/>
                  <a:pt x="5434884" y="45076"/>
                </a:cubicBezTo>
                <a:cubicBezTo>
                  <a:pt x="6175419" y="0"/>
                  <a:pt x="5447763" y="57955"/>
                  <a:pt x="5447763" y="57955"/>
                </a:cubicBezTo>
                <a:lnTo>
                  <a:pt x="5447763" y="57955"/>
                </a:lnTo>
              </a:path>
            </a:pathLst>
          </a:cu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2F2B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1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6" grpId="0"/>
      <p:bldP spid="7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8643938" cy="16430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Область</a:t>
            </a:r>
            <a:r>
              <a:rPr lang="en-US" sz="3600" dirty="0" smtClean="0"/>
              <a:t> 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значений  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en-US" sz="3600" u="sng" dirty="0" smtClean="0"/>
              <a:t> </a:t>
            </a:r>
            <a:r>
              <a:rPr lang="ru-RU" sz="3600" u="sng" dirty="0" smtClean="0"/>
              <a:t>функции</a:t>
            </a:r>
            <a:r>
              <a:rPr lang="en-US" sz="3600" u="sng" dirty="0" smtClean="0"/>
              <a:t>  </a:t>
            </a:r>
            <a:r>
              <a:rPr lang="ru-RU" sz="3600" u="sng" dirty="0" smtClean="0"/>
              <a:t>    у = </a:t>
            </a:r>
            <a:r>
              <a:rPr lang="en-US" sz="3600" u="sng" dirty="0" smtClean="0"/>
              <a:t>l</a:t>
            </a:r>
            <a:r>
              <a:rPr lang="ru-RU" sz="3600" u="sng" dirty="0" err="1" smtClean="0"/>
              <a:t>х</a:t>
            </a:r>
            <a:r>
              <a:rPr lang="en-US" sz="3600" u="sng" dirty="0" smtClean="0"/>
              <a:t>l</a:t>
            </a:r>
            <a:r>
              <a:rPr lang="ru-RU" sz="3600" u="sng" dirty="0" smtClean="0"/>
              <a:t>_</a:t>
            </a:r>
            <a:r>
              <a:rPr lang="en-US" sz="3600" u="sng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 smtClean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 flipH="1" flipV="1">
            <a:off x="1855788" y="3500438"/>
            <a:ext cx="4859337" cy="1587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14313" y="4714875"/>
            <a:ext cx="8501062" cy="7143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5" name="TextBox 15"/>
          <p:cNvSpPr txBox="1">
            <a:spLocks noChangeArrowheads="1"/>
          </p:cNvSpPr>
          <p:nvPr/>
        </p:nvSpPr>
        <p:spPr bwMode="auto">
          <a:xfrm>
            <a:off x="1928813" y="1214438"/>
            <a:ext cx="5238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0726" name="TextBox 16"/>
          <p:cNvSpPr txBox="1">
            <a:spLocks noChangeArrowheads="1"/>
          </p:cNvSpPr>
          <p:nvPr/>
        </p:nvSpPr>
        <p:spPr bwMode="auto">
          <a:xfrm>
            <a:off x="8501063" y="3929063"/>
            <a:ext cx="4445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x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214313" y="5572125"/>
            <a:ext cx="8183562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6000" b="1" smtClean="0">
                <a:solidFill>
                  <a:srgbClr val="2F2B20"/>
                </a:solidFill>
                <a:latin typeface="Calibri" pitchFamily="34" charset="0"/>
              </a:rPr>
              <a:t>Е</a:t>
            </a:r>
            <a:r>
              <a:rPr lang="en-US" altLang="ru-RU" sz="6000" b="1" smtClean="0">
                <a:solidFill>
                  <a:srgbClr val="2F2B20"/>
                </a:solidFill>
                <a:latin typeface="Calibri" pitchFamily="34" charset="0"/>
              </a:rPr>
              <a:t>(</a:t>
            </a:r>
            <a:r>
              <a:rPr lang="ru-RU" altLang="ru-RU" sz="6000" b="1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6000" b="1" smtClean="0">
                <a:solidFill>
                  <a:srgbClr val="2F2B20"/>
                </a:solidFill>
                <a:latin typeface="Calibri" pitchFamily="34" charset="0"/>
              </a:rPr>
              <a:t>)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 = 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[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0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; +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 ∞)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;        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у(х) Є 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[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0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; +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 ∞)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6" name="Прямоугольник 35"/>
          <p:cNvSpPr>
            <a:spLocks noChangeArrowheads="1"/>
          </p:cNvSpPr>
          <p:nvPr/>
        </p:nvSpPr>
        <p:spPr bwMode="auto">
          <a:xfrm>
            <a:off x="4357688" y="1000125"/>
            <a:ext cx="962025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0729" name="Прямоугольник 40"/>
          <p:cNvSpPr>
            <a:spLocks noChangeArrowheads="1"/>
          </p:cNvSpPr>
          <p:nvPr/>
        </p:nvSpPr>
        <p:spPr bwMode="auto">
          <a:xfrm>
            <a:off x="3857625" y="4643438"/>
            <a:ext cx="3190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endParaRPr lang="ru-RU" altLang="ru-RU" sz="3200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2786063" y="3500438"/>
            <a:ext cx="1500187" cy="1214437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3429000" y="4000500"/>
            <a:ext cx="178593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2286000" y="3143250"/>
            <a:ext cx="407193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3" name="TextBox 95"/>
          <p:cNvSpPr txBox="1">
            <a:spLocks noChangeArrowheads="1"/>
          </p:cNvSpPr>
          <p:nvPr/>
        </p:nvSpPr>
        <p:spPr bwMode="auto">
          <a:xfrm>
            <a:off x="5715000" y="1643063"/>
            <a:ext cx="585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307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073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073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10800000" flipV="1">
            <a:off x="4286250" y="3500438"/>
            <a:ext cx="1571625" cy="1223962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>
            <a:spLocks noChangeArrowheads="1"/>
          </p:cNvSpPr>
          <p:nvPr/>
        </p:nvSpPr>
        <p:spPr bwMode="auto">
          <a:xfrm>
            <a:off x="4357688" y="2357438"/>
            <a:ext cx="10683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 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≥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rot="10800000">
            <a:off x="2857500" y="3571875"/>
            <a:ext cx="292893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40" name="TextBox 39"/>
          <p:cNvSpPr txBox="1">
            <a:spLocks noChangeArrowheads="1"/>
          </p:cNvSpPr>
          <p:nvPr/>
        </p:nvSpPr>
        <p:spPr bwMode="auto">
          <a:xfrm>
            <a:off x="2928938" y="2143125"/>
            <a:ext cx="688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642938" y="1785938"/>
            <a:ext cx="3643312" cy="2928937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10800000" flipV="1">
            <a:off x="4286250" y="1643063"/>
            <a:ext cx="4000500" cy="3081337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861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8643938" cy="16430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Область</a:t>
            </a:r>
            <a:r>
              <a:rPr lang="en-US" sz="3600" dirty="0" smtClean="0"/>
              <a:t> 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значений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u="sng" dirty="0" smtClean="0"/>
              <a:t> </a:t>
            </a:r>
            <a:r>
              <a:rPr lang="ru-RU" sz="3600" u="sng" dirty="0" smtClean="0"/>
              <a:t>функции</a:t>
            </a:r>
            <a:r>
              <a:rPr lang="en-US" sz="3600" u="sng" dirty="0" smtClean="0"/>
              <a:t>       </a:t>
            </a:r>
            <a:r>
              <a:rPr lang="ru-RU" sz="3600" u="sng" dirty="0" smtClean="0"/>
              <a:t>у = </a:t>
            </a:r>
            <a:r>
              <a:rPr lang="ru-RU" sz="3600" u="sng" dirty="0" err="1" smtClean="0"/>
              <a:t>х</a:t>
            </a:r>
            <a:r>
              <a:rPr lang="ru-RU" sz="3600" u="sng" dirty="0" smtClean="0"/>
              <a:t>³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 smtClean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 flipH="1" flipV="1">
            <a:off x="1965325" y="3821113"/>
            <a:ext cx="4786313" cy="1587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571625" y="3714750"/>
            <a:ext cx="6143625" cy="7143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3" name="TextBox 15"/>
          <p:cNvSpPr txBox="1">
            <a:spLocks noChangeArrowheads="1"/>
          </p:cNvSpPr>
          <p:nvPr/>
        </p:nvSpPr>
        <p:spPr bwMode="auto">
          <a:xfrm>
            <a:off x="3571875" y="1214438"/>
            <a:ext cx="5238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y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2774" name="TextBox 16"/>
          <p:cNvSpPr txBox="1">
            <a:spLocks noChangeArrowheads="1"/>
          </p:cNvSpPr>
          <p:nvPr/>
        </p:nvSpPr>
        <p:spPr bwMode="auto">
          <a:xfrm>
            <a:off x="7500938" y="3857625"/>
            <a:ext cx="4445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x</a:t>
            </a: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214313" y="5842000"/>
            <a:ext cx="9002712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6000" b="1" smtClean="0">
                <a:solidFill>
                  <a:srgbClr val="2F2B20"/>
                </a:solidFill>
                <a:latin typeface="Calibri" pitchFamily="34" charset="0"/>
              </a:rPr>
              <a:t>D(</a:t>
            </a:r>
            <a:r>
              <a:rPr lang="ru-RU" altLang="ru-RU" sz="6000" b="1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6000" b="1" smtClean="0">
                <a:solidFill>
                  <a:srgbClr val="2F2B20"/>
                </a:solidFill>
                <a:latin typeface="Calibri" pitchFamily="34" charset="0"/>
              </a:rPr>
              <a:t>)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 = (-∞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; +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 ∞)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;        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у(х) Є (-∞</a:t>
            </a:r>
            <a:r>
              <a:rPr lang="en-US" altLang="ru-RU" sz="4400" b="1" smtClean="0">
                <a:solidFill>
                  <a:srgbClr val="2F2B20"/>
                </a:solidFill>
                <a:latin typeface="Calibri" pitchFamily="34" charset="0"/>
              </a:rPr>
              <a:t>; +</a:t>
            </a:r>
            <a:r>
              <a:rPr lang="ru-RU" altLang="ru-RU" sz="4400" b="1" smtClean="0">
                <a:solidFill>
                  <a:srgbClr val="2F2B20"/>
                </a:solidFill>
                <a:latin typeface="Calibri" pitchFamily="34" charset="0"/>
              </a:rPr>
              <a:t> ∞)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44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2776" name="Прямоугольник 35"/>
          <p:cNvSpPr>
            <a:spLocks noChangeArrowheads="1"/>
          </p:cNvSpPr>
          <p:nvPr/>
        </p:nvSpPr>
        <p:spPr bwMode="auto">
          <a:xfrm>
            <a:off x="4286250" y="1000125"/>
            <a:ext cx="962025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600" b="1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2777" name="Прямоугольник 40"/>
          <p:cNvSpPr>
            <a:spLocks noChangeArrowheads="1"/>
          </p:cNvSpPr>
          <p:nvPr/>
        </p:nvSpPr>
        <p:spPr bwMode="auto">
          <a:xfrm>
            <a:off x="3857625" y="3071813"/>
            <a:ext cx="461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smtClean="0">
                <a:solidFill>
                  <a:srgbClr val="2F2B20"/>
                </a:solidFill>
                <a:latin typeface="Calibri" pitchFamily="34" charset="0"/>
              </a:rPr>
              <a:t>О</a:t>
            </a:r>
            <a:endParaRPr lang="ru-RU" altLang="ru-RU" sz="3200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72" name="Прямоугольник 71"/>
          <p:cNvSpPr>
            <a:spLocks noChangeArrowheads="1"/>
          </p:cNvSpPr>
          <p:nvPr/>
        </p:nvSpPr>
        <p:spPr bwMode="auto">
          <a:xfrm>
            <a:off x="5000625" y="2357438"/>
            <a:ext cx="1074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 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≥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2779" name="TextBox 95"/>
          <p:cNvSpPr txBox="1">
            <a:spLocks noChangeArrowheads="1"/>
          </p:cNvSpPr>
          <p:nvPr/>
        </p:nvSpPr>
        <p:spPr bwMode="auto">
          <a:xfrm>
            <a:off x="6000750" y="1643063"/>
            <a:ext cx="585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3278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278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27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2783" name="TextBox 24"/>
          <p:cNvSpPr txBox="1">
            <a:spLocks noChangeArrowheads="1"/>
          </p:cNvSpPr>
          <p:nvPr/>
        </p:nvSpPr>
        <p:spPr bwMode="auto">
          <a:xfrm>
            <a:off x="2071688" y="4786313"/>
            <a:ext cx="793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3200" smtClean="0">
                <a:solidFill>
                  <a:srgbClr val="2F2B20"/>
                </a:solidFill>
                <a:latin typeface="Calibri" pitchFamily="34" charset="0"/>
              </a:rPr>
              <a:t>III</a:t>
            </a:r>
            <a:r>
              <a:rPr lang="ru-RU" altLang="ru-RU" sz="3200" smtClean="0">
                <a:solidFill>
                  <a:srgbClr val="2F2B20"/>
                </a:solidFill>
                <a:latin typeface="Calibri" pitchFamily="34" charset="0"/>
              </a:rPr>
              <a:t>ч.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3786188" y="1928813"/>
            <a:ext cx="1214437" cy="3786187"/>
          </a:xfrm>
          <a:custGeom>
            <a:avLst/>
            <a:gdLst>
              <a:gd name="connsiteX0" fmla="*/ 1603420 w 1603420"/>
              <a:gd name="connsiteY0" fmla="*/ 0 h 5142964"/>
              <a:gd name="connsiteX1" fmla="*/ 933718 w 1603420"/>
              <a:gd name="connsiteY1" fmla="*/ 2215167 h 5142964"/>
              <a:gd name="connsiteX2" fmla="*/ 560231 w 1603420"/>
              <a:gd name="connsiteY2" fmla="*/ 2691685 h 5142964"/>
              <a:gd name="connsiteX3" fmla="*/ 83713 w 1603420"/>
              <a:gd name="connsiteY3" fmla="*/ 4790941 h 5142964"/>
              <a:gd name="connsiteX4" fmla="*/ 57955 w 1603420"/>
              <a:gd name="connsiteY4" fmla="*/ 4803820 h 5142964"/>
              <a:gd name="connsiteX5" fmla="*/ 57955 w 1603420"/>
              <a:gd name="connsiteY5" fmla="*/ 4803820 h 5142964"/>
              <a:gd name="connsiteX6" fmla="*/ 70834 w 1603420"/>
              <a:gd name="connsiteY6" fmla="*/ 4881093 h 5142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3420" h="5142964">
                <a:moveTo>
                  <a:pt x="1603420" y="0"/>
                </a:moveTo>
                <a:cubicBezTo>
                  <a:pt x="1355501" y="883276"/>
                  <a:pt x="1107583" y="1766553"/>
                  <a:pt x="933718" y="2215167"/>
                </a:cubicBezTo>
                <a:cubicBezTo>
                  <a:pt x="759853" y="2663781"/>
                  <a:pt x="701898" y="2262390"/>
                  <a:pt x="560231" y="2691685"/>
                </a:cubicBezTo>
                <a:cubicBezTo>
                  <a:pt x="418564" y="3120980"/>
                  <a:pt x="167426" y="4438919"/>
                  <a:pt x="83713" y="4790941"/>
                </a:cubicBezTo>
                <a:cubicBezTo>
                  <a:pt x="0" y="5142964"/>
                  <a:pt x="57955" y="4803820"/>
                  <a:pt x="57955" y="4803820"/>
                </a:cubicBezTo>
                <a:lnTo>
                  <a:pt x="57955" y="4803820"/>
                </a:lnTo>
                <a:lnTo>
                  <a:pt x="70834" y="4881093"/>
                </a:lnTo>
              </a:path>
            </a:pathLst>
          </a:cu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2F2B20"/>
              </a:solidFill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3643313" y="1214438"/>
            <a:ext cx="1571625" cy="5214937"/>
          </a:xfrm>
          <a:custGeom>
            <a:avLst/>
            <a:gdLst>
              <a:gd name="connsiteX0" fmla="*/ 1603420 w 1603420"/>
              <a:gd name="connsiteY0" fmla="*/ 0 h 5142964"/>
              <a:gd name="connsiteX1" fmla="*/ 933718 w 1603420"/>
              <a:gd name="connsiteY1" fmla="*/ 2215167 h 5142964"/>
              <a:gd name="connsiteX2" fmla="*/ 560231 w 1603420"/>
              <a:gd name="connsiteY2" fmla="*/ 2691685 h 5142964"/>
              <a:gd name="connsiteX3" fmla="*/ 83713 w 1603420"/>
              <a:gd name="connsiteY3" fmla="*/ 4790941 h 5142964"/>
              <a:gd name="connsiteX4" fmla="*/ 57955 w 1603420"/>
              <a:gd name="connsiteY4" fmla="*/ 4803820 h 5142964"/>
              <a:gd name="connsiteX5" fmla="*/ 57955 w 1603420"/>
              <a:gd name="connsiteY5" fmla="*/ 4803820 h 5142964"/>
              <a:gd name="connsiteX6" fmla="*/ 70834 w 1603420"/>
              <a:gd name="connsiteY6" fmla="*/ 4881093 h 5142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3420" h="5142964">
                <a:moveTo>
                  <a:pt x="1603420" y="0"/>
                </a:moveTo>
                <a:cubicBezTo>
                  <a:pt x="1355501" y="883276"/>
                  <a:pt x="1107583" y="1766553"/>
                  <a:pt x="933718" y="2215167"/>
                </a:cubicBezTo>
                <a:cubicBezTo>
                  <a:pt x="759853" y="2663781"/>
                  <a:pt x="701898" y="2262390"/>
                  <a:pt x="560231" y="2691685"/>
                </a:cubicBezTo>
                <a:cubicBezTo>
                  <a:pt x="418564" y="3120980"/>
                  <a:pt x="167426" y="4438919"/>
                  <a:pt x="83713" y="4790941"/>
                </a:cubicBezTo>
                <a:cubicBezTo>
                  <a:pt x="0" y="5142964"/>
                  <a:pt x="57955" y="4803820"/>
                  <a:pt x="57955" y="4803820"/>
                </a:cubicBezTo>
                <a:lnTo>
                  <a:pt x="57955" y="4803820"/>
                </a:lnTo>
                <a:lnTo>
                  <a:pt x="70834" y="4881093"/>
                </a:lnTo>
              </a:path>
            </a:pathLst>
          </a:cu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2F2B20"/>
              </a:solidFill>
            </a:endParaRPr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4500563" y="4500563"/>
            <a:ext cx="10747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2F2B20"/>
                </a:solidFill>
                <a:latin typeface="Calibri" pitchFamily="34" charset="0"/>
              </a:rPr>
              <a:t>у </a:t>
            </a:r>
            <a:r>
              <a:rPr lang="en-US" altLang="ru-RU" sz="3600" b="1" smtClean="0">
                <a:solidFill>
                  <a:srgbClr val="2F2B20"/>
                </a:solidFill>
                <a:latin typeface="Calibri" pitchFamily="34" charset="0"/>
              </a:rPr>
              <a:t>&lt; 0</a:t>
            </a:r>
            <a:endParaRPr lang="ru-RU" altLang="ru-RU" sz="36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4357688" y="2571750"/>
            <a:ext cx="50006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4286250" y="1928813"/>
            <a:ext cx="714375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endCxn id="30" idx="4"/>
          </p:cNvCxnSpPr>
          <p:nvPr/>
        </p:nvCxnSpPr>
        <p:spPr>
          <a:xfrm rot="10800000" flipV="1">
            <a:off x="3700463" y="6072188"/>
            <a:ext cx="585787" cy="127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0800000">
            <a:off x="3929063" y="5143500"/>
            <a:ext cx="428625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91" name="Прямоугольник 34"/>
          <p:cNvSpPr>
            <a:spLocks noChangeArrowheads="1"/>
          </p:cNvSpPr>
          <p:nvPr/>
        </p:nvSpPr>
        <p:spPr bwMode="auto">
          <a:xfrm>
            <a:off x="4357688" y="5643563"/>
            <a:ext cx="962025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FF0000"/>
                </a:solidFill>
                <a:latin typeface="Calibri" pitchFamily="34" charset="0"/>
              </a:rPr>
              <a:t>- ∞</a:t>
            </a:r>
            <a:endParaRPr lang="ru-RU" altLang="ru-RU" sz="3600" smtClean="0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02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72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Найдите по графику </a:t>
            </a:r>
            <a:br>
              <a:rPr lang="ru-RU" dirty="0" smtClean="0"/>
            </a:br>
            <a:r>
              <a:rPr lang="ru-RU" dirty="0" smtClean="0"/>
              <a:t>область </a:t>
            </a:r>
            <a:r>
              <a:rPr lang="ru-RU" dirty="0" smtClean="0">
                <a:solidFill>
                  <a:srgbClr val="FF0000"/>
                </a:solidFill>
              </a:rPr>
              <a:t>значений функции - Е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ru-RU" dirty="0" smtClean="0">
                <a:solidFill>
                  <a:srgbClr val="FF0000"/>
                </a:solidFill>
              </a:rPr>
              <a:t>у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1625"/>
            <a:ext cx="91440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4643438" y="5143500"/>
            <a:ext cx="6016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-2</a:t>
            </a:r>
          </a:p>
        </p:txBody>
      </p:sp>
      <p:sp>
        <p:nvSpPr>
          <p:cNvPr id="34821" name="TextBox 5"/>
          <p:cNvSpPr txBox="1">
            <a:spLocks noChangeArrowheads="1"/>
          </p:cNvSpPr>
          <p:nvPr/>
        </p:nvSpPr>
        <p:spPr bwMode="auto">
          <a:xfrm>
            <a:off x="4071938" y="2214563"/>
            <a:ext cx="44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5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500563" y="2428875"/>
            <a:ext cx="200025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286125" y="5572125"/>
            <a:ext cx="1214438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85750" y="6149975"/>
            <a:ext cx="2635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Е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(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)= [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-2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; 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5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]</a:t>
            </a: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3482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2F2B2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95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smtClean="0"/>
              <a:t>По графику определите   промежуток 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ru-RU" sz="3600" smtClean="0"/>
              <a:t>на котором определена данная функция</a:t>
            </a:r>
          </a:p>
        </p:txBody>
      </p:sp>
      <p:pic>
        <p:nvPicPr>
          <p:cNvPr id="368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87" y="1628775"/>
            <a:ext cx="5534025" cy="4743450"/>
          </a:xfrm>
        </p:spPr>
      </p:pic>
      <p:cxnSp>
        <p:nvCxnSpPr>
          <p:cNvPr id="5" name="Прямая соединительная линия 4"/>
          <p:cNvCxnSpPr>
            <a:endCxn id="36870" idx="3"/>
          </p:cNvCxnSpPr>
          <p:nvPr/>
        </p:nvCxnSpPr>
        <p:spPr>
          <a:xfrm flipV="1">
            <a:off x="2071688" y="4854575"/>
            <a:ext cx="3816350" cy="3175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10800000">
            <a:off x="4500563" y="2428875"/>
            <a:ext cx="714375" cy="1588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0" name="TextBox 10"/>
          <p:cNvSpPr txBox="1">
            <a:spLocks noChangeArrowheads="1"/>
          </p:cNvSpPr>
          <p:nvPr/>
        </p:nvSpPr>
        <p:spPr bwMode="auto">
          <a:xfrm>
            <a:off x="5286375" y="4500563"/>
            <a:ext cx="6016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-2</a:t>
            </a:r>
          </a:p>
        </p:txBody>
      </p:sp>
      <p:sp>
        <p:nvSpPr>
          <p:cNvPr id="36871" name="TextBox 11"/>
          <p:cNvSpPr txBox="1">
            <a:spLocks noChangeArrowheads="1"/>
          </p:cNvSpPr>
          <p:nvPr/>
        </p:nvSpPr>
        <p:spPr bwMode="auto">
          <a:xfrm>
            <a:off x="4714875" y="1928813"/>
            <a:ext cx="44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85750" y="5786438"/>
            <a:ext cx="2635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Е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(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у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)= [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-2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; 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4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]</a:t>
            </a: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58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0" y="-285750"/>
            <a:ext cx="9144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Найдите область определения и значений функции</a:t>
            </a:r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71500"/>
            <a:ext cx="9144000" cy="6286500"/>
          </a:xfrm>
        </p:spPr>
      </p:pic>
      <p:cxnSp>
        <p:nvCxnSpPr>
          <p:cNvPr id="5" name="Прямая соединительная линия 4"/>
          <p:cNvCxnSpPr/>
          <p:nvPr/>
        </p:nvCxnSpPr>
        <p:spPr>
          <a:xfrm rot="5400000">
            <a:off x="1821656" y="3321844"/>
            <a:ext cx="357188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643063" y="3643313"/>
            <a:ext cx="6016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-4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072313" y="2857500"/>
            <a:ext cx="44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4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7179469" y="3750469"/>
            <a:ext cx="357188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14500" y="5715000"/>
            <a:ext cx="1444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[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 -4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;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4)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10800000">
            <a:off x="3429000" y="2214563"/>
            <a:ext cx="1214438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0800000">
            <a:off x="4714875" y="4000500"/>
            <a:ext cx="25003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786313" y="1928813"/>
            <a:ext cx="44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3</a:t>
            </a: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215063" y="5643563"/>
            <a:ext cx="1444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 dirty="0" smtClean="0">
                <a:solidFill>
                  <a:srgbClr val="2F2B20"/>
                </a:solidFill>
                <a:latin typeface="Calibri" pitchFamily="34" charset="0"/>
              </a:rPr>
              <a:t>(</a:t>
            </a:r>
            <a:r>
              <a:rPr lang="ru-RU" altLang="ru-RU" sz="4000" b="1" dirty="0" smtClean="0">
                <a:solidFill>
                  <a:srgbClr val="2F2B20"/>
                </a:solidFill>
                <a:latin typeface="Calibri" pitchFamily="34" charset="0"/>
              </a:rPr>
              <a:t> -</a:t>
            </a:r>
            <a:r>
              <a:rPr lang="en-US" altLang="ru-RU" sz="4000" b="1" dirty="0" smtClean="0">
                <a:solidFill>
                  <a:srgbClr val="2F2B20"/>
                </a:solidFill>
                <a:latin typeface="Calibri" pitchFamily="34" charset="0"/>
              </a:rPr>
              <a:t>1;3]</a:t>
            </a:r>
            <a:endParaRPr lang="ru-RU" altLang="ru-RU" sz="4000" b="1" dirty="0" smtClean="0">
              <a:solidFill>
                <a:srgbClr val="2F2B20"/>
              </a:solidFill>
              <a:latin typeface="Calibri" pitchFamily="34" charset="0"/>
            </a:endParaRPr>
          </a:p>
        </p:txBody>
      </p:sp>
      <p:pic>
        <p:nvPicPr>
          <p:cNvPr id="399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214438"/>
            <a:ext cx="1314450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9" name="TextBox 26"/>
          <p:cNvSpPr txBox="1">
            <a:spLocks noChangeArrowheads="1"/>
          </p:cNvSpPr>
          <p:nvPr/>
        </p:nvSpPr>
        <p:spPr bwMode="auto">
          <a:xfrm>
            <a:off x="214313" y="1428750"/>
            <a:ext cx="474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а)</a:t>
            </a:r>
          </a:p>
        </p:txBody>
      </p:sp>
      <p:sp>
        <p:nvSpPr>
          <p:cNvPr id="39950" name="TextBox 27"/>
          <p:cNvSpPr txBox="1">
            <a:spLocks noChangeArrowheads="1"/>
          </p:cNvSpPr>
          <p:nvPr/>
        </p:nvSpPr>
        <p:spPr bwMode="auto">
          <a:xfrm>
            <a:off x="214313" y="2214563"/>
            <a:ext cx="487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б)</a:t>
            </a:r>
          </a:p>
        </p:txBody>
      </p:sp>
      <p:sp>
        <p:nvSpPr>
          <p:cNvPr id="39951" name="TextBox 28"/>
          <p:cNvSpPr txBox="1">
            <a:spLocks noChangeArrowheads="1"/>
          </p:cNvSpPr>
          <p:nvPr/>
        </p:nvSpPr>
        <p:spPr bwMode="auto">
          <a:xfrm>
            <a:off x="142875" y="3071813"/>
            <a:ext cx="474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в)</a:t>
            </a:r>
          </a:p>
        </p:txBody>
      </p:sp>
      <p:sp>
        <p:nvSpPr>
          <p:cNvPr id="39952" name="TextBox 29"/>
          <p:cNvSpPr txBox="1">
            <a:spLocks noChangeArrowheads="1"/>
          </p:cNvSpPr>
          <p:nvPr/>
        </p:nvSpPr>
        <p:spPr bwMode="auto">
          <a:xfrm>
            <a:off x="142875" y="3929063"/>
            <a:ext cx="4238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г)</a:t>
            </a:r>
          </a:p>
        </p:txBody>
      </p:sp>
      <p:sp>
        <p:nvSpPr>
          <p:cNvPr id="39953" name="TextBox 30"/>
          <p:cNvSpPr txBox="1">
            <a:spLocks noChangeArrowheads="1"/>
          </p:cNvSpPr>
          <p:nvPr/>
        </p:nvSpPr>
        <p:spPr bwMode="auto">
          <a:xfrm>
            <a:off x="142875" y="4714875"/>
            <a:ext cx="504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д)</a:t>
            </a:r>
          </a:p>
        </p:txBody>
      </p:sp>
    </p:spTree>
    <p:extLst>
      <p:ext uri="{BB962C8B-B14F-4D97-AF65-F5344CB8AC3E}">
        <p14:creationId xmlns:p14="http://schemas.microsoft.com/office/powerpoint/2010/main" val="77842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274618"/>
            <a:ext cx="8229600" cy="4397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Найдите область определения и значений функции</a:t>
            </a:r>
            <a:endParaRPr lang="ru-RU" sz="2800" dirty="0"/>
          </a:p>
        </p:txBody>
      </p:sp>
      <p:pic>
        <p:nvPicPr>
          <p:cNvPr id="409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t="2322" r="5469"/>
          <a:stretch>
            <a:fillRect/>
          </a:stretch>
        </p:blipFill>
        <p:spPr>
          <a:xfrm>
            <a:off x="142875" y="714375"/>
            <a:ext cx="8501063" cy="6143625"/>
          </a:xfrm>
        </p:spPr>
      </p:pic>
      <p:cxnSp>
        <p:nvCxnSpPr>
          <p:cNvPr id="6" name="Прямая соединительная линия 5"/>
          <p:cNvCxnSpPr/>
          <p:nvPr/>
        </p:nvCxnSpPr>
        <p:spPr>
          <a:xfrm rot="5400000">
            <a:off x="2678907" y="2893219"/>
            <a:ext cx="164306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6750843" y="4393407"/>
            <a:ext cx="13573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215188" y="2928938"/>
            <a:ext cx="44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14500" y="5715000"/>
            <a:ext cx="1444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( -1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;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5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]</a:t>
            </a: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143375" y="5072063"/>
            <a:ext cx="3214688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429000" y="2000250"/>
            <a:ext cx="642938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429000" y="4714875"/>
            <a:ext cx="6016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-3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143375" y="1571625"/>
            <a:ext cx="44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6143625" y="5715000"/>
            <a:ext cx="1444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[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 -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3;4)</a:t>
            </a: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pic>
        <p:nvPicPr>
          <p:cNvPr id="4097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857250"/>
            <a:ext cx="1238250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4" name="TextBox 24"/>
          <p:cNvSpPr txBox="1">
            <a:spLocks noChangeArrowheads="1"/>
          </p:cNvSpPr>
          <p:nvPr/>
        </p:nvSpPr>
        <p:spPr bwMode="auto">
          <a:xfrm>
            <a:off x="214313" y="1071563"/>
            <a:ext cx="474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а)</a:t>
            </a:r>
          </a:p>
        </p:txBody>
      </p:sp>
      <p:sp>
        <p:nvSpPr>
          <p:cNvPr id="40975" name="TextBox 25"/>
          <p:cNvSpPr txBox="1">
            <a:spLocks noChangeArrowheads="1"/>
          </p:cNvSpPr>
          <p:nvPr/>
        </p:nvSpPr>
        <p:spPr bwMode="auto">
          <a:xfrm>
            <a:off x="142875" y="2000250"/>
            <a:ext cx="487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б)</a:t>
            </a:r>
          </a:p>
        </p:txBody>
      </p:sp>
      <p:sp>
        <p:nvSpPr>
          <p:cNvPr id="40976" name="TextBox 26"/>
          <p:cNvSpPr txBox="1">
            <a:spLocks noChangeArrowheads="1"/>
          </p:cNvSpPr>
          <p:nvPr/>
        </p:nvSpPr>
        <p:spPr bwMode="auto">
          <a:xfrm>
            <a:off x="142875" y="2857500"/>
            <a:ext cx="474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в)</a:t>
            </a:r>
          </a:p>
        </p:txBody>
      </p:sp>
      <p:sp>
        <p:nvSpPr>
          <p:cNvPr id="40977" name="TextBox 27"/>
          <p:cNvSpPr txBox="1">
            <a:spLocks noChangeArrowheads="1"/>
          </p:cNvSpPr>
          <p:nvPr/>
        </p:nvSpPr>
        <p:spPr bwMode="auto">
          <a:xfrm>
            <a:off x="142875" y="3714750"/>
            <a:ext cx="4238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г)</a:t>
            </a:r>
          </a:p>
        </p:txBody>
      </p:sp>
      <p:sp>
        <p:nvSpPr>
          <p:cNvPr id="40978" name="TextBox 28"/>
          <p:cNvSpPr txBox="1">
            <a:spLocks noChangeArrowheads="1"/>
          </p:cNvSpPr>
          <p:nvPr/>
        </p:nvSpPr>
        <p:spPr bwMode="auto">
          <a:xfrm>
            <a:off x="214313" y="4643438"/>
            <a:ext cx="504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д)</a:t>
            </a:r>
          </a:p>
        </p:txBody>
      </p:sp>
    </p:spTree>
    <p:extLst>
      <p:ext uri="{BB962C8B-B14F-4D97-AF65-F5344CB8AC3E}">
        <p14:creationId xmlns:p14="http://schemas.microsoft.com/office/powerpoint/2010/main" val="219263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Заголовок 1"/>
          <p:cNvSpPr>
            <a:spLocks noGrp="1"/>
          </p:cNvSpPr>
          <p:nvPr>
            <p:ph type="title"/>
          </p:nvPr>
        </p:nvSpPr>
        <p:spPr>
          <a:xfrm>
            <a:off x="0" y="-71457"/>
            <a:ext cx="9144000" cy="78581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Найдите область определения и значений функции</a:t>
            </a:r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" r="3906"/>
          <a:stretch>
            <a:fillRect/>
          </a:stretch>
        </p:blipFill>
        <p:spPr>
          <a:xfrm>
            <a:off x="214313" y="500063"/>
            <a:ext cx="8572500" cy="6357937"/>
          </a:xfr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57500" y="2643188"/>
            <a:ext cx="6016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-2</a:t>
            </a: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000875" y="3571875"/>
            <a:ext cx="44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4</a:t>
            </a: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14500" y="5786438"/>
            <a:ext cx="1444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[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 -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2;4)</a:t>
            </a: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643438" y="1071563"/>
            <a:ext cx="44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4</a:t>
            </a: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357938" y="5786438"/>
            <a:ext cx="1450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[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 -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1;4]</a:t>
            </a: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pic>
        <p:nvPicPr>
          <p:cNvPr id="419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714375"/>
            <a:ext cx="106680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3" name="TextBox 14"/>
          <p:cNvSpPr txBox="1">
            <a:spLocks noChangeArrowheads="1"/>
          </p:cNvSpPr>
          <p:nvPr/>
        </p:nvSpPr>
        <p:spPr bwMode="auto">
          <a:xfrm>
            <a:off x="214313" y="1071563"/>
            <a:ext cx="474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а)</a:t>
            </a:r>
          </a:p>
        </p:txBody>
      </p:sp>
      <p:sp>
        <p:nvSpPr>
          <p:cNvPr id="41994" name="TextBox 15"/>
          <p:cNvSpPr txBox="1">
            <a:spLocks noChangeArrowheads="1"/>
          </p:cNvSpPr>
          <p:nvPr/>
        </p:nvSpPr>
        <p:spPr bwMode="auto">
          <a:xfrm>
            <a:off x="142875" y="2000250"/>
            <a:ext cx="487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б)</a:t>
            </a:r>
          </a:p>
        </p:txBody>
      </p:sp>
      <p:sp>
        <p:nvSpPr>
          <p:cNvPr id="41995" name="TextBox 16"/>
          <p:cNvSpPr txBox="1">
            <a:spLocks noChangeArrowheads="1"/>
          </p:cNvSpPr>
          <p:nvPr/>
        </p:nvSpPr>
        <p:spPr bwMode="auto">
          <a:xfrm>
            <a:off x="142875" y="2928938"/>
            <a:ext cx="474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в)</a:t>
            </a:r>
          </a:p>
        </p:txBody>
      </p:sp>
      <p:sp>
        <p:nvSpPr>
          <p:cNvPr id="41996" name="TextBox 17"/>
          <p:cNvSpPr txBox="1">
            <a:spLocks noChangeArrowheads="1"/>
          </p:cNvSpPr>
          <p:nvPr/>
        </p:nvSpPr>
        <p:spPr bwMode="auto">
          <a:xfrm>
            <a:off x="214313" y="3929063"/>
            <a:ext cx="4238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г)</a:t>
            </a:r>
          </a:p>
        </p:txBody>
      </p:sp>
      <p:sp>
        <p:nvSpPr>
          <p:cNvPr id="41997" name="TextBox 18"/>
          <p:cNvSpPr txBox="1">
            <a:spLocks noChangeArrowheads="1"/>
          </p:cNvSpPr>
          <p:nvPr/>
        </p:nvSpPr>
        <p:spPr bwMode="auto">
          <a:xfrm>
            <a:off x="214313" y="4857750"/>
            <a:ext cx="504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д)</a:t>
            </a:r>
          </a:p>
        </p:txBody>
      </p:sp>
    </p:spTree>
    <p:extLst>
      <p:ext uri="{BB962C8B-B14F-4D97-AF65-F5344CB8AC3E}">
        <p14:creationId xmlns:p14="http://schemas.microsoft.com/office/powerpoint/2010/main" val="368935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229600" cy="4397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Найдите область определения и значений функции</a:t>
            </a:r>
            <a:endParaRPr lang="ru-RU" sz="2800" dirty="0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" r="5469"/>
          <a:stretch>
            <a:fillRect/>
          </a:stretch>
        </p:blipFill>
        <p:spPr>
          <a:xfrm>
            <a:off x="214313" y="579438"/>
            <a:ext cx="8429625" cy="6278562"/>
          </a:xfrm>
        </p:spPr>
      </p:pic>
      <p:sp>
        <p:nvSpPr>
          <p:cNvPr id="43011" name="TextBox 6"/>
          <p:cNvSpPr txBox="1">
            <a:spLocks noChangeArrowheads="1"/>
          </p:cNvSpPr>
          <p:nvPr/>
        </p:nvSpPr>
        <p:spPr bwMode="auto">
          <a:xfrm>
            <a:off x="142875" y="2000250"/>
            <a:ext cx="487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б)</a:t>
            </a:r>
          </a:p>
        </p:txBody>
      </p:sp>
      <p:sp>
        <p:nvSpPr>
          <p:cNvPr id="43012" name="TextBox 7"/>
          <p:cNvSpPr txBox="1">
            <a:spLocks noChangeArrowheads="1"/>
          </p:cNvSpPr>
          <p:nvPr/>
        </p:nvSpPr>
        <p:spPr bwMode="auto">
          <a:xfrm>
            <a:off x="142875" y="2928938"/>
            <a:ext cx="474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в)</a:t>
            </a:r>
          </a:p>
        </p:txBody>
      </p:sp>
      <p:sp>
        <p:nvSpPr>
          <p:cNvPr id="43013" name="TextBox 8"/>
          <p:cNvSpPr txBox="1">
            <a:spLocks noChangeArrowheads="1"/>
          </p:cNvSpPr>
          <p:nvPr/>
        </p:nvSpPr>
        <p:spPr bwMode="auto">
          <a:xfrm>
            <a:off x="214313" y="3786188"/>
            <a:ext cx="4238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г)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857375" y="3500438"/>
            <a:ext cx="6016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-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4</a:t>
            </a: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715000" y="3429000"/>
            <a:ext cx="44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714500" y="5643563"/>
            <a:ext cx="1450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[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 -4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;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2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]</a:t>
            </a: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214813" y="2143125"/>
            <a:ext cx="44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215063" y="5715000"/>
            <a:ext cx="1450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[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 -1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;</a:t>
            </a:r>
            <a:r>
              <a:rPr lang="ru-RU" altLang="ru-RU" sz="4000" b="1" smtClean="0">
                <a:solidFill>
                  <a:srgbClr val="2F2B20"/>
                </a:solidFill>
                <a:latin typeface="Calibri" pitchFamily="34" charset="0"/>
              </a:rPr>
              <a:t>2</a:t>
            </a:r>
            <a:r>
              <a:rPr lang="en-US" altLang="ru-RU" sz="4000" b="1" smtClean="0">
                <a:solidFill>
                  <a:srgbClr val="2F2B20"/>
                </a:solidFill>
                <a:latin typeface="Calibri" pitchFamily="34" charset="0"/>
              </a:rPr>
              <a:t>]</a:t>
            </a:r>
            <a:endParaRPr lang="ru-RU" altLang="ru-RU" sz="4000" b="1" smtClean="0">
              <a:solidFill>
                <a:srgbClr val="2F2B20"/>
              </a:solidFill>
              <a:latin typeface="Calibri" pitchFamily="34" charset="0"/>
            </a:endParaRPr>
          </a:p>
        </p:txBody>
      </p:sp>
      <p:pic>
        <p:nvPicPr>
          <p:cNvPr id="430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000125"/>
            <a:ext cx="1047750" cy="43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0" name="TextBox 16"/>
          <p:cNvSpPr txBox="1">
            <a:spLocks noChangeArrowheads="1"/>
          </p:cNvSpPr>
          <p:nvPr/>
        </p:nvSpPr>
        <p:spPr bwMode="auto">
          <a:xfrm>
            <a:off x="214313" y="4643438"/>
            <a:ext cx="504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д)</a:t>
            </a:r>
          </a:p>
        </p:txBody>
      </p:sp>
      <p:sp>
        <p:nvSpPr>
          <p:cNvPr id="43021" name="TextBox 17"/>
          <p:cNvSpPr txBox="1">
            <a:spLocks noChangeArrowheads="1"/>
          </p:cNvSpPr>
          <p:nvPr/>
        </p:nvSpPr>
        <p:spPr bwMode="auto">
          <a:xfrm>
            <a:off x="214313" y="1214438"/>
            <a:ext cx="474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2F2B20"/>
                </a:solidFill>
                <a:latin typeface="Calibri" pitchFamily="34" charset="0"/>
              </a:rPr>
              <a:t>а)</a:t>
            </a:r>
          </a:p>
        </p:txBody>
      </p:sp>
    </p:spTree>
    <p:extLst>
      <p:ext uri="{BB962C8B-B14F-4D97-AF65-F5344CB8AC3E}">
        <p14:creationId xmlns:p14="http://schemas.microsoft.com/office/powerpoint/2010/main" val="135945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1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2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3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4_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</TotalTime>
  <Words>693</Words>
  <Application>Microsoft Office PowerPoint</Application>
  <PresentationFormat>Экран (4:3)</PresentationFormat>
  <Paragraphs>225</Paragraphs>
  <Slides>17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16</vt:i4>
      </vt:variant>
      <vt:variant>
        <vt:lpstr>Заголовки слайдов</vt:lpstr>
      </vt:variant>
      <vt:variant>
        <vt:i4>17</vt:i4>
      </vt:variant>
    </vt:vector>
  </HeadingPairs>
  <TitlesOfParts>
    <vt:vector size="33" baseType="lpstr">
      <vt:lpstr>Воздушный поток</vt:lpstr>
      <vt:lpstr>Соседство</vt:lpstr>
      <vt:lpstr>1_Соседство</vt:lpstr>
      <vt:lpstr>2_Соседство</vt:lpstr>
      <vt:lpstr>3_Соседство</vt:lpstr>
      <vt:lpstr>4_Соседство</vt:lpstr>
      <vt:lpstr>5_Соседство</vt:lpstr>
      <vt:lpstr>6_Соседство</vt:lpstr>
      <vt:lpstr>7_Соседство</vt:lpstr>
      <vt:lpstr>8_Соседство</vt:lpstr>
      <vt:lpstr>9_Соседство</vt:lpstr>
      <vt:lpstr>10_Соседство</vt:lpstr>
      <vt:lpstr>11_Соседство</vt:lpstr>
      <vt:lpstr>12_Соседство</vt:lpstr>
      <vt:lpstr>13_Соседство</vt:lpstr>
      <vt:lpstr>14_Соседство</vt:lpstr>
      <vt:lpstr>Область значения функции</vt:lpstr>
      <vt:lpstr>Область значений функции.  </vt:lpstr>
      <vt:lpstr>График функции</vt:lpstr>
      <vt:lpstr>  Область  значений  линейной функции    y(х )= k x + b , k≠0  </vt:lpstr>
      <vt:lpstr>  Область  значений линейной функции    y(х)= kx + b, k= 0  </vt:lpstr>
      <vt:lpstr>  Область  значений прямой пропорциональности y(х )= k x  </vt:lpstr>
      <vt:lpstr>  Область  значений обратной пропорциональности, х≠0  </vt:lpstr>
      <vt:lpstr>  Область  значений квадратичной функции,   а≠0  </vt:lpstr>
      <vt:lpstr>  Область  значений  функции                      ,   х ≥ 0 </vt:lpstr>
      <vt:lpstr>  Область  значений    функции      у = lхl_  </vt:lpstr>
      <vt:lpstr>  Область  значений   функции       у = х³ </vt:lpstr>
      <vt:lpstr>Найдите по графику  область значений функции - Е(у)</vt:lpstr>
      <vt:lpstr>По графику определите   промежуток  на котором определена данная функция</vt:lpstr>
      <vt:lpstr>Найдите область определения и значений функции</vt:lpstr>
      <vt:lpstr>Найдите область определения и значений функции</vt:lpstr>
      <vt:lpstr>Найдите область определения и значений функции</vt:lpstr>
      <vt:lpstr>Найдите область определения и значений функции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dmischool</dc:creator>
  <cp:lastModifiedBy>dmischool</cp:lastModifiedBy>
  <cp:revision>4</cp:revision>
  <dcterms:created xsi:type="dcterms:W3CDTF">2016-10-04T03:42:13Z</dcterms:created>
  <dcterms:modified xsi:type="dcterms:W3CDTF">2016-10-04T05:21:51Z</dcterms:modified>
</cp:coreProperties>
</file>